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6858000" cx="12192000"/>
  <p:notesSz cx="6858000" cy="9144000"/>
  <p:embeddedFontLst>
    <p:embeddedFont>
      <p:font typeface="Play"/>
      <p:regular r:id="rId47"/>
      <p:bold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9" roundtripDataSignature="AMtx7mil7Pobqh2EOFGuVJXWXqbcfMSA/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66DAF28-A8B2-4A0C-8200-90CDEF5BFC1B}">
  <a:tblStyle styleId="{366DAF28-A8B2-4A0C-8200-90CDEF5BFC1B}" styleName="Table_0">
    <a:wholeTbl>
      <a:tcTxStyle b="off" i="off">
        <a:font>
          <a:latin typeface="Aptos"/>
          <a:ea typeface="Aptos"/>
          <a:cs typeface="Aptos"/>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7E1F558-2207-48D2-94C2-1ADC998A6716}" styleName="Table_1">
    <a:wholeTbl>
      <a:tcTxStyle b="off" i="off">
        <a:font>
          <a:latin typeface="Aptos"/>
          <a:ea typeface="Aptos"/>
          <a:cs typeface="Apto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E9EC"/>
          </a:solidFill>
        </a:fill>
      </a:tcStyle>
    </a:wholeTbl>
    <a:band1H>
      <a:tcTxStyle/>
      <a:tcStyle>
        <a:fill>
          <a:solidFill>
            <a:srgbClr val="CAD1D8"/>
          </a:solidFill>
        </a:fill>
      </a:tcStyle>
    </a:band1H>
    <a:band2H>
      <a:tcTxStyle/>
    </a:band2H>
    <a:band1V>
      <a:tcTxStyle/>
      <a:tcStyle>
        <a:fill>
          <a:solidFill>
            <a:srgbClr val="CAD1D8"/>
          </a:solidFill>
        </a:fill>
      </a:tcStyle>
    </a:band1V>
    <a:band2V>
      <a:tcTxStyle/>
    </a:band2V>
    <a:lastCol>
      <a:tcTxStyle b="on" i="off">
        <a:font>
          <a:latin typeface="Aptos"/>
          <a:ea typeface="Aptos"/>
          <a:cs typeface="Aptos"/>
        </a:font>
        <a:schemeClr val="lt1"/>
      </a:tcTxStyle>
      <a:tcStyle>
        <a:fill>
          <a:solidFill>
            <a:schemeClr val="accent1"/>
          </a:solidFill>
        </a:fill>
      </a:tcStyle>
    </a:lastCol>
    <a:firstCol>
      <a:tcTxStyle b="on" i="off">
        <a:font>
          <a:latin typeface="Aptos"/>
          <a:ea typeface="Aptos"/>
          <a:cs typeface="Aptos"/>
        </a:font>
        <a:schemeClr val="lt1"/>
      </a:tcTxStyle>
      <a:tcStyle>
        <a:fill>
          <a:solidFill>
            <a:schemeClr val="accent1"/>
          </a:solidFill>
        </a:fill>
      </a:tcStyle>
    </a:firstCol>
    <a:lastRow>
      <a:tcTxStyle b="on" i="off">
        <a:font>
          <a:latin typeface="Aptos"/>
          <a:ea typeface="Aptos"/>
          <a:cs typeface="Apto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ptos"/>
          <a:ea typeface="Aptos"/>
          <a:cs typeface="Apto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D84817A9-4F95-4F87-8A05-28C64FAC2CAE}" styleName="Table_2">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lay-bold.fntdata"/><Relationship Id="rId47" Type="http://schemas.openxmlformats.org/officeDocument/2006/relationships/font" Target="fonts/Play-regular.fntdata"/><Relationship Id="rId49"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f14a52d1cb_1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f14a52d1cb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4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4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5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5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5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4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 name="Shape 23"/>
        <p:cNvGrpSpPr/>
        <p:nvPr/>
      </p:nvGrpSpPr>
      <p:grpSpPr>
        <a:xfrm>
          <a:off x="0" y="0"/>
          <a:ext cx="0" cy="0"/>
          <a:chOff x="0" y="0"/>
          <a:chExt cx="0" cy="0"/>
        </a:xfrm>
      </p:grpSpPr>
      <p:sp>
        <p:nvSpPr>
          <p:cNvPr id="24" name="Google Shape;24;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4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4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757575"/>
              </a:buClr>
              <a:buSzPts val="2400"/>
              <a:buNone/>
              <a:defRPr sz="2400">
                <a:solidFill>
                  <a:srgbClr val="757575"/>
                </a:solidFill>
              </a:defRPr>
            </a:lvl1pPr>
            <a:lvl2pPr indent="-228600" lvl="1" marL="914400" algn="l">
              <a:lnSpc>
                <a:spcPct val="90000"/>
              </a:lnSpc>
              <a:spcBef>
                <a:spcPts val="500"/>
              </a:spcBef>
              <a:spcAft>
                <a:spcPts val="0"/>
              </a:spcAft>
              <a:buClr>
                <a:srgbClr val="757575"/>
              </a:buClr>
              <a:buSzPts val="2000"/>
              <a:buNone/>
              <a:defRPr sz="2000">
                <a:solidFill>
                  <a:srgbClr val="757575"/>
                </a:solidFill>
              </a:defRPr>
            </a:lvl2pPr>
            <a:lvl3pPr indent="-228600" lvl="2" marL="1371600" algn="l">
              <a:lnSpc>
                <a:spcPct val="90000"/>
              </a:lnSpc>
              <a:spcBef>
                <a:spcPts val="500"/>
              </a:spcBef>
              <a:spcAft>
                <a:spcPts val="0"/>
              </a:spcAft>
              <a:buClr>
                <a:srgbClr val="757575"/>
              </a:buClr>
              <a:buSzPts val="1800"/>
              <a:buNone/>
              <a:defRPr sz="1800">
                <a:solidFill>
                  <a:srgbClr val="757575"/>
                </a:solidFill>
              </a:defRPr>
            </a:lvl3pPr>
            <a:lvl4pPr indent="-228600" lvl="3" marL="1828800" algn="l">
              <a:lnSpc>
                <a:spcPct val="90000"/>
              </a:lnSpc>
              <a:spcBef>
                <a:spcPts val="500"/>
              </a:spcBef>
              <a:spcAft>
                <a:spcPts val="0"/>
              </a:spcAft>
              <a:buClr>
                <a:srgbClr val="757575"/>
              </a:buClr>
              <a:buSzPts val="1600"/>
              <a:buNone/>
              <a:defRPr sz="1600">
                <a:solidFill>
                  <a:srgbClr val="757575"/>
                </a:solidFill>
              </a:defRPr>
            </a:lvl4pPr>
            <a:lvl5pPr indent="-228600" lvl="4" marL="2286000" algn="l">
              <a:lnSpc>
                <a:spcPct val="90000"/>
              </a:lnSpc>
              <a:spcBef>
                <a:spcPts val="500"/>
              </a:spcBef>
              <a:spcAft>
                <a:spcPts val="0"/>
              </a:spcAft>
              <a:buClr>
                <a:srgbClr val="757575"/>
              </a:buClr>
              <a:buSzPts val="1600"/>
              <a:buNone/>
              <a:defRPr sz="1600">
                <a:solidFill>
                  <a:srgbClr val="757575"/>
                </a:solidFill>
              </a:defRPr>
            </a:lvl5pPr>
            <a:lvl6pPr indent="-228600" lvl="5" marL="2743200" algn="l">
              <a:lnSpc>
                <a:spcPct val="90000"/>
              </a:lnSpc>
              <a:spcBef>
                <a:spcPts val="500"/>
              </a:spcBef>
              <a:spcAft>
                <a:spcPts val="0"/>
              </a:spcAft>
              <a:buClr>
                <a:srgbClr val="757575"/>
              </a:buClr>
              <a:buSzPts val="1600"/>
              <a:buNone/>
              <a:defRPr sz="1600">
                <a:solidFill>
                  <a:srgbClr val="757575"/>
                </a:solidFill>
              </a:defRPr>
            </a:lvl6pPr>
            <a:lvl7pPr indent="-228600" lvl="6" marL="3200400" algn="l">
              <a:lnSpc>
                <a:spcPct val="90000"/>
              </a:lnSpc>
              <a:spcBef>
                <a:spcPts val="500"/>
              </a:spcBef>
              <a:spcAft>
                <a:spcPts val="0"/>
              </a:spcAft>
              <a:buClr>
                <a:srgbClr val="757575"/>
              </a:buClr>
              <a:buSzPts val="1600"/>
              <a:buNone/>
              <a:defRPr sz="1600">
                <a:solidFill>
                  <a:srgbClr val="757575"/>
                </a:solidFill>
              </a:defRPr>
            </a:lvl7pPr>
            <a:lvl8pPr indent="-228600" lvl="7" marL="3657600" algn="l">
              <a:lnSpc>
                <a:spcPct val="90000"/>
              </a:lnSpc>
              <a:spcBef>
                <a:spcPts val="500"/>
              </a:spcBef>
              <a:spcAft>
                <a:spcPts val="0"/>
              </a:spcAft>
              <a:buClr>
                <a:srgbClr val="757575"/>
              </a:buClr>
              <a:buSzPts val="1600"/>
              <a:buNone/>
              <a:defRPr sz="1600">
                <a:solidFill>
                  <a:srgbClr val="757575"/>
                </a:solidFill>
              </a:defRPr>
            </a:lvl8pPr>
            <a:lvl9pPr indent="-228600" lvl="8" marL="4114800" algn="l">
              <a:lnSpc>
                <a:spcPct val="90000"/>
              </a:lnSpc>
              <a:spcBef>
                <a:spcPts val="500"/>
              </a:spcBef>
              <a:spcAft>
                <a:spcPts val="0"/>
              </a:spcAft>
              <a:buClr>
                <a:srgbClr val="757575"/>
              </a:buClr>
              <a:buSzPts val="1600"/>
              <a:buNone/>
              <a:defRPr sz="1600">
                <a:solidFill>
                  <a:srgbClr val="757575"/>
                </a:solidFill>
              </a:defRPr>
            </a:lvl9pPr>
          </a:lstStyle>
          <a:p/>
        </p:txBody>
      </p:sp>
      <p:sp>
        <p:nvSpPr>
          <p:cNvPr id="35" name="Google Shape;35;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4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4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4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4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 name="Google Shape;48;p4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4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4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4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4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4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5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50"/>
          <p:cNvSpPr/>
          <p:nvPr>
            <p:ph idx="2" type="pic"/>
          </p:nvPr>
        </p:nvSpPr>
        <p:spPr>
          <a:xfrm>
            <a:off x="5183188" y="987425"/>
            <a:ext cx="6172200" cy="4873625"/>
          </a:xfrm>
          <a:prstGeom prst="rect">
            <a:avLst/>
          </a:prstGeom>
          <a:noFill/>
          <a:ln>
            <a:noFill/>
          </a:ln>
        </p:spPr>
      </p:sp>
      <p:sp>
        <p:nvSpPr>
          <p:cNvPr id="64" name="Google Shape;64;p5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Play"/>
              <a:buNone/>
              <a:defRPr b="0" i="0" sz="4400" u="none" cap="none" strike="noStrik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4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 name="Google Shape;9;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 name="Google Shape;10;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57575"/>
                </a:solidFill>
                <a:latin typeface="Arial"/>
                <a:ea typeface="Arial"/>
                <a:cs typeface="Arial"/>
                <a:sym typeface="Arial"/>
              </a:defRPr>
            </a:lvl1pPr>
            <a:lvl2pPr indent="0" lvl="1" marL="0" marR="0" rtl="0" algn="r">
              <a:spcBef>
                <a:spcPts val="0"/>
              </a:spcBef>
              <a:buNone/>
              <a:defRPr b="0" i="0" sz="1200" u="none" cap="none" strike="noStrike">
                <a:solidFill>
                  <a:srgbClr val="757575"/>
                </a:solidFill>
                <a:latin typeface="Arial"/>
                <a:ea typeface="Arial"/>
                <a:cs typeface="Arial"/>
                <a:sym typeface="Arial"/>
              </a:defRPr>
            </a:lvl2pPr>
            <a:lvl3pPr indent="0" lvl="2" marL="0" marR="0" rtl="0" algn="r">
              <a:spcBef>
                <a:spcPts val="0"/>
              </a:spcBef>
              <a:buNone/>
              <a:defRPr b="0" i="0" sz="1200" u="none" cap="none" strike="noStrike">
                <a:solidFill>
                  <a:srgbClr val="757575"/>
                </a:solidFill>
                <a:latin typeface="Arial"/>
                <a:ea typeface="Arial"/>
                <a:cs typeface="Arial"/>
                <a:sym typeface="Arial"/>
              </a:defRPr>
            </a:lvl3pPr>
            <a:lvl4pPr indent="0" lvl="3" marL="0" marR="0" rtl="0" algn="r">
              <a:spcBef>
                <a:spcPts val="0"/>
              </a:spcBef>
              <a:buNone/>
              <a:defRPr b="0" i="0" sz="1200" u="none" cap="none" strike="noStrike">
                <a:solidFill>
                  <a:srgbClr val="757575"/>
                </a:solidFill>
                <a:latin typeface="Arial"/>
                <a:ea typeface="Arial"/>
                <a:cs typeface="Arial"/>
                <a:sym typeface="Arial"/>
              </a:defRPr>
            </a:lvl4pPr>
            <a:lvl5pPr indent="0" lvl="4" marL="0" marR="0" rtl="0" algn="r">
              <a:spcBef>
                <a:spcPts val="0"/>
              </a:spcBef>
              <a:buNone/>
              <a:defRPr b="0" i="0" sz="1200" u="none" cap="none" strike="noStrike">
                <a:solidFill>
                  <a:srgbClr val="757575"/>
                </a:solidFill>
                <a:latin typeface="Arial"/>
                <a:ea typeface="Arial"/>
                <a:cs typeface="Arial"/>
                <a:sym typeface="Arial"/>
              </a:defRPr>
            </a:lvl5pPr>
            <a:lvl6pPr indent="0" lvl="5" marL="0" marR="0" rtl="0" algn="r">
              <a:spcBef>
                <a:spcPts val="0"/>
              </a:spcBef>
              <a:buNone/>
              <a:defRPr b="0" i="0" sz="1200" u="none" cap="none" strike="noStrike">
                <a:solidFill>
                  <a:srgbClr val="757575"/>
                </a:solidFill>
                <a:latin typeface="Arial"/>
                <a:ea typeface="Arial"/>
                <a:cs typeface="Arial"/>
                <a:sym typeface="Arial"/>
              </a:defRPr>
            </a:lvl6pPr>
            <a:lvl7pPr indent="0" lvl="6" marL="0" marR="0" rtl="0" algn="r">
              <a:spcBef>
                <a:spcPts val="0"/>
              </a:spcBef>
              <a:buNone/>
              <a:defRPr b="0" i="0" sz="1200" u="none" cap="none" strike="noStrike">
                <a:solidFill>
                  <a:srgbClr val="757575"/>
                </a:solidFill>
                <a:latin typeface="Arial"/>
                <a:ea typeface="Arial"/>
                <a:cs typeface="Arial"/>
                <a:sym typeface="Arial"/>
              </a:defRPr>
            </a:lvl7pPr>
            <a:lvl8pPr indent="0" lvl="7" marL="0" marR="0" rtl="0" algn="r">
              <a:spcBef>
                <a:spcPts val="0"/>
              </a:spcBef>
              <a:buNone/>
              <a:defRPr b="0" i="0" sz="1200" u="none" cap="none" strike="noStrike">
                <a:solidFill>
                  <a:srgbClr val="757575"/>
                </a:solidFill>
                <a:latin typeface="Arial"/>
                <a:ea typeface="Arial"/>
                <a:cs typeface="Arial"/>
                <a:sym typeface="Arial"/>
              </a:defRPr>
            </a:lvl8pPr>
            <a:lvl9pPr indent="0" lvl="8" marL="0" marR="0" rtl="0" algn="r">
              <a:spcBef>
                <a:spcPts val="0"/>
              </a:spcBef>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25.png"/><Relationship Id="rId5" Type="http://schemas.openxmlformats.org/officeDocument/2006/relationships/image" Target="../media/image13.png"/><Relationship Id="rId6" Type="http://schemas.openxmlformats.org/officeDocument/2006/relationships/hyperlink" Target="https://github.com/Effendy8/Final-Project-Kelas-Work/blob/main/01_Sales%20Force%20Training.ipynb"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24.png"/><Relationship Id="rId5"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24.png"/><Relationship Id="rId5"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24.png"/><Relationship Id="rId5"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image" Target="../media/image18.png"/><Relationship Id="rId5" Type="http://schemas.openxmlformats.org/officeDocument/2006/relationships/image" Target="../media/image11.png"/><Relationship Id="rId6"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18.png"/><Relationship Id="rId5" Type="http://schemas.openxmlformats.org/officeDocument/2006/relationships/image" Target="../media/image11.png"/><Relationship Id="rId6"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18.png"/><Relationship Id="rId5" Type="http://schemas.openxmlformats.org/officeDocument/2006/relationships/image" Target="../media/image11.png"/><Relationship Id="rId6"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18.png"/><Relationship Id="rId5" Type="http://schemas.openxmlformats.org/officeDocument/2006/relationships/image" Target="../media/image11.png"/><Relationship Id="rId6"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18.png"/><Relationship Id="rId5" Type="http://schemas.openxmlformats.org/officeDocument/2006/relationships/image" Target="../media/image11.png"/><Relationship Id="rId6"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18.png"/><Relationship Id="rId5" Type="http://schemas.openxmlformats.org/officeDocument/2006/relationships/image" Target="../media/image11.png"/><Relationship Id="rId6"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18.png"/><Relationship Id="rId5" Type="http://schemas.openxmlformats.org/officeDocument/2006/relationships/image" Target="../media/image11.png"/><Relationship Id="rId6" Type="http://schemas.openxmlformats.org/officeDocument/2006/relationships/image" Target="../media/image5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18.png"/><Relationship Id="rId5" Type="http://schemas.openxmlformats.org/officeDocument/2006/relationships/image" Target="../media/image11.png"/><Relationship Id="rId6"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image" Target="../media/image18.png"/><Relationship Id="rId5" Type="http://schemas.openxmlformats.org/officeDocument/2006/relationships/image" Target="../media/image11.png"/><Relationship Id="rId6"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4.png"/><Relationship Id="rId4" Type="http://schemas.openxmlformats.org/officeDocument/2006/relationships/image" Target="../media/image18.png"/><Relationship Id="rId5" Type="http://schemas.openxmlformats.org/officeDocument/2006/relationships/image" Target="../media/image11.png"/><Relationship Id="rId6"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4.png"/><Relationship Id="rId4" Type="http://schemas.openxmlformats.org/officeDocument/2006/relationships/image" Target="../media/image18.png"/><Relationship Id="rId5" Type="http://schemas.openxmlformats.org/officeDocument/2006/relationships/image" Target="../media/image11.png"/><Relationship Id="rId6" Type="http://schemas.openxmlformats.org/officeDocument/2006/relationships/hyperlink" Target="https://github.com/Effendy8/Project-Kelas-Work/blob/master/02_House_Pricing.ipynb" TargetMode="External"/><Relationship Id="rId7" Type="http://schemas.openxmlformats.org/officeDocument/2006/relationships/hyperlink" Target="https://github.com/Effendy8/Project-Kelas-Work/blob/master/02_House_Pricing.ipynb" TargetMode="External"/><Relationship Id="rId8" Type="http://schemas.openxmlformats.org/officeDocument/2006/relationships/image" Target="../media/image5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4.png"/><Relationship Id="rId4" Type="http://schemas.openxmlformats.org/officeDocument/2006/relationships/image" Target="../media/image18.png"/><Relationship Id="rId5" Type="http://schemas.openxmlformats.org/officeDocument/2006/relationships/image" Target="../media/image11.png"/><Relationship Id="rId6" Type="http://schemas.openxmlformats.org/officeDocument/2006/relationships/hyperlink" Target="https://github.com/Effendy8/Final-Project-Kelas-Work/blob/main/02_House_Pricing.ipynb"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5.png"/><Relationship Id="rId4" Type="http://schemas.openxmlformats.org/officeDocument/2006/relationships/image" Target="../media/image26.png"/><Relationship Id="rId5"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5.png"/><Relationship Id="rId4" Type="http://schemas.openxmlformats.org/officeDocument/2006/relationships/image" Target="../media/image26.png"/><Relationship Id="rId5"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5.png"/><Relationship Id="rId4" Type="http://schemas.openxmlformats.org/officeDocument/2006/relationships/image" Target="../media/image26.png"/><Relationship Id="rId5"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7.png"/><Relationship Id="rId4" Type="http://schemas.openxmlformats.org/officeDocument/2006/relationships/image" Target="../media/image35.png"/><Relationship Id="rId5" Type="http://schemas.openxmlformats.org/officeDocument/2006/relationships/image" Target="../media/image26.png"/><Relationship Id="rId6"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3.png"/><Relationship Id="rId4" Type="http://schemas.openxmlformats.org/officeDocument/2006/relationships/image" Target="../media/image35.png"/><Relationship Id="rId5" Type="http://schemas.openxmlformats.org/officeDocument/2006/relationships/image" Target="../media/image26.png"/><Relationship Id="rId6"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5.png"/><Relationship Id="rId4" Type="http://schemas.openxmlformats.org/officeDocument/2006/relationships/image" Target="../media/image26.png"/><Relationship Id="rId5"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0.png"/><Relationship Id="rId4" Type="http://schemas.openxmlformats.org/officeDocument/2006/relationships/image" Target="../media/image35.png"/><Relationship Id="rId5" Type="http://schemas.openxmlformats.org/officeDocument/2006/relationships/image" Target="../media/image26.png"/><Relationship Id="rId6" Type="http://schemas.openxmlformats.org/officeDocument/2006/relationships/image" Target="../media/image28.png"/><Relationship Id="rId7" Type="http://schemas.openxmlformats.org/officeDocument/2006/relationships/hyperlink" Target="https://github.com/Effendy8/Final-Project-Kelas-Work/blob/main/03_Machine_Learning.ipynb"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9.png"/><Relationship Id="rId4" Type="http://schemas.openxmlformats.org/officeDocument/2006/relationships/image" Target="../media/image44.png"/><Relationship Id="rId5" Type="http://schemas.openxmlformats.org/officeDocument/2006/relationships/image" Target="../media/image42.png"/><Relationship Id="rId6"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9.png"/><Relationship Id="rId4" Type="http://schemas.openxmlformats.org/officeDocument/2006/relationships/image" Target="../media/image44.png"/><Relationship Id="rId5" Type="http://schemas.openxmlformats.org/officeDocument/2006/relationships/image" Target="../media/image42.png"/><Relationship Id="rId6" Type="http://schemas.openxmlformats.org/officeDocument/2006/relationships/image" Target="../media/image4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3.png"/><Relationship Id="rId4" Type="http://schemas.openxmlformats.org/officeDocument/2006/relationships/image" Target="../media/image49.png"/><Relationship Id="rId5" Type="http://schemas.openxmlformats.org/officeDocument/2006/relationships/image" Target="../media/image44.png"/><Relationship Id="rId6" Type="http://schemas.openxmlformats.org/officeDocument/2006/relationships/image" Target="../media/image42.png"/><Relationship Id="rId7"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0.png"/><Relationship Id="rId4" Type="http://schemas.openxmlformats.org/officeDocument/2006/relationships/image" Target="../media/image49.png"/><Relationship Id="rId5" Type="http://schemas.openxmlformats.org/officeDocument/2006/relationships/image" Target="../media/image44.png"/><Relationship Id="rId6" Type="http://schemas.openxmlformats.org/officeDocument/2006/relationships/image" Target="../media/image42.png"/><Relationship Id="rId7"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8.png"/><Relationship Id="rId4" Type="http://schemas.openxmlformats.org/officeDocument/2006/relationships/image" Target="../media/image49.png"/><Relationship Id="rId5" Type="http://schemas.openxmlformats.org/officeDocument/2006/relationships/image" Target="../media/image44.png"/><Relationship Id="rId6" Type="http://schemas.openxmlformats.org/officeDocument/2006/relationships/image" Target="../media/image42.png"/><Relationship Id="rId7"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61.png"/><Relationship Id="rId4" Type="http://schemas.openxmlformats.org/officeDocument/2006/relationships/image" Target="../media/image49.png"/><Relationship Id="rId5" Type="http://schemas.openxmlformats.org/officeDocument/2006/relationships/image" Target="../media/image44.png"/><Relationship Id="rId6" Type="http://schemas.openxmlformats.org/officeDocument/2006/relationships/image" Target="../media/image42.png"/><Relationship Id="rId7"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3.png"/><Relationship Id="rId4" Type="http://schemas.openxmlformats.org/officeDocument/2006/relationships/image" Target="../media/image49.png"/><Relationship Id="rId5" Type="http://schemas.openxmlformats.org/officeDocument/2006/relationships/image" Target="../media/image44.png"/><Relationship Id="rId6" Type="http://schemas.openxmlformats.org/officeDocument/2006/relationships/image" Target="../media/image42.png"/><Relationship Id="rId7" Type="http://schemas.openxmlformats.org/officeDocument/2006/relationships/image" Target="../media/image45.png"/><Relationship Id="rId8" Type="http://schemas.openxmlformats.org/officeDocument/2006/relationships/hyperlink" Target="https://github.com/Effendy8/Final-Project-Kelas-Work/blob/main/04_Deep_Learning.ipynb"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2.png"/><Relationship Id="rId4" Type="http://schemas.openxmlformats.org/officeDocument/2006/relationships/image" Target="../media/image64.jpg"/><Relationship Id="rId5" Type="http://schemas.openxmlformats.org/officeDocument/2006/relationships/image" Target="../media/image55.jpg"/><Relationship Id="rId6" Type="http://schemas.openxmlformats.org/officeDocument/2006/relationships/image" Target="../media/image56.jpg"/><Relationship Id="rId7" Type="http://schemas.openxmlformats.org/officeDocument/2006/relationships/image" Target="../media/image5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6.jp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jp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20.pn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jpg"/><Relationship Id="rId4" Type="http://schemas.openxmlformats.org/officeDocument/2006/relationships/image" Target="../media/image12.png"/><Relationship Id="rId5"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 name="Shape 83"/>
        <p:cNvGrpSpPr/>
        <p:nvPr/>
      </p:nvGrpSpPr>
      <p:grpSpPr>
        <a:xfrm>
          <a:off x="0" y="0"/>
          <a:ext cx="0" cy="0"/>
          <a:chOff x="0" y="0"/>
          <a:chExt cx="0" cy="0"/>
        </a:xfrm>
      </p:grpSpPr>
      <p:sp>
        <p:nvSpPr>
          <p:cNvPr id="84" name="Google Shape;84;p1"/>
          <p:cNvSpPr/>
          <p:nvPr/>
        </p:nvSpPr>
        <p:spPr>
          <a:xfrm>
            <a:off x="0" y="0"/>
            <a:ext cx="12192000" cy="68580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85" name="Google Shape;85;p1"/>
          <p:cNvPicPr preferRelativeResize="0"/>
          <p:nvPr/>
        </p:nvPicPr>
        <p:blipFill rotWithShape="1">
          <a:blip r:embed="rId3">
            <a:alphaModFix/>
          </a:blip>
          <a:srcRect b="-1" l="0" r="-1" t="13279"/>
          <a:stretch/>
        </p:blipFill>
        <p:spPr>
          <a:xfrm>
            <a:off x="4283902" y="10"/>
            <a:ext cx="7908098" cy="6857992"/>
          </a:xfrm>
          <a:prstGeom prst="rect">
            <a:avLst/>
          </a:prstGeom>
          <a:noFill/>
          <a:ln>
            <a:noFill/>
          </a:ln>
        </p:spPr>
      </p:pic>
      <p:sp>
        <p:nvSpPr>
          <p:cNvPr id="86" name="Google Shape;86;p1"/>
          <p:cNvSpPr/>
          <p:nvPr/>
        </p:nvSpPr>
        <p:spPr>
          <a:xfrm>
            <a:off x="0" y="0"/>
            <a:ext cx="12192000" cy="6858000"/>
          </a:xfrm>
          <a:prstGeom prst="rect">
            <a:avLst/>
          </a:prstGeom>
          <a:gradFill>
            <a:gsLst>
              <a:gs pos="0">
                <a:srgbClr val="0C0C0C"/>
              </a:gs>
              <a:gs pos="36000">
                <a:srgbClr val="0C0C0C"/>
              </a:gs>
              <a:gs pos="81000">
                <a:srgbClr val="0C0C0C">
                  <a:alpha val="0"/>
                </a:srgbClr>
              </a:gs>
              <a:gs pos="100000">
                <a:srgbClr val="0C0C0C">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7" name="Google Shape;87;p1"/>
          <p:cNvSpPr txBox="1"/>
          <p:nvPr>
            <p:ph type="ctrTitle"/>
          </p:nvPr>
        </p:nvSpPr>
        <p:spPr>
          <a:xfrm>
            <a:off x="728663" y="1115219"/>
            <a:ext cx="5505449" cy="2387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5000"/>
              <a:buFont typeface="Play"/>
              <a:buNone/>
            </a:pPr>
            <a:r>
              <a:rPr b="1" lang="en-US" sz="5000">
                <a:solidFill>
                  <a:schemeClr val="lt1"/>
                </a:solidFill>
              </a:rPr>
              <a:t>FINAL PROJECT</a:t>
            </a:r>
            <a:endParaRPr/>
          </a:p>
        </p:txBody>
      </p:sp>
      <p:sp>
        <p:nvSpPr>
          <p:cNvPr id="88" name="Google Shape;88;p1"/>
          <p:cNvSpPr txBox="1"/>
          <p:nvPr>
            <p:ph idx="1" type="subTitle"/>
          </p:nvPr>
        </p:nvSpPr>
        <p:spPr>
          <a:xfrm>
            <a:off x="728663" y="3902075"/>
            <a:ext cx="5505449" cy="165576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000"/>
              <a:buNone/>
            </a:pPr>
            <a:r>
              <a:rPr b="1" lang="en-US" sz="2000">
                <a:solidFill>
                  <a:schemeClr val="lt1"/>
                </a:solidFill>
              </a:rPr>
              <a:t>Data Science</a:t>
            </a:r>
            <a:endParaRPr/>
          </a:p>
          <a:p>
            <a:pPr indent="0" lvl="0" marL="0" rtl="0" algn="l">
              <a:lnSpc>
                <a:spcPct val="90000"/>
              </a:lnSpc>
              <a:spcBef>
                <a:spcPts val="1000"/>
              </a:spcBef>
              <a:spcAft>
                <a:spcPts val="0"/>
              </a:spcAft>
              <a:buClr>
                <a:schemeClr val="lt1"/>
              </a:buClr>
              <a:buSzPts val="2000"/>
              <a:buNone/>
            </a:pPr>
            <a:r>
              <a:rPr b="1" lang="en-US" sz="2000">
                <a:solidFill>
                  <a:schemeClr val="lt1"/>
                </a:solidFill>
              </a:rPr>
              <a:t>Effendy</a:t>
            </a:r>
            <a:endParaRPr/>
          </a:p>
          <a:p>
            <a:pPr indent="0" lvl="0" marL="0" rtl="0" algn="l">
              <a:lnSpc>
                <a:spcPct val="90000"/>
              </a:lnSpc>
              <a:spcBef>
                <a:spcPts val="1000"/>
              </a:spcBef>
              <a:spcAft>
                <a:spcPts val="0"/>
              </a:spcAft>
              <a:buClr>
                <a:schemeClr val="dk1"/>
              </a:buClr>
              <a:buSzPts val="2000"/>
              <a:buNone/>
            </a:pPr>
            <a:r>
              <a:t/>
            </a:r>
            <a:endParaRPr b="1" sz="2000">
              <a:solidFill>
                <a:schemeClr val="lt1"/>
              </a:solidFill>
            </a:endParaRPr>
          </a:p>
        </p:txBody>
      </p:sp>
      <p:cxnSp>
        <p:nvCxnSpPr>
          <p:cNvPr id="89" name="Google Shape;89;p1"/>
          <p:cNvCxnSpPr/>
          <p:nvPr/>
        </p:nvCxnSpPr>
        <p:spPr>
          <a:xfrm rot="10800000">
            <a:off x="128585" y="3681408"/>
            <a:ext cx="11934820" cy="0"/>
          </a:xfrm>
          <a:prstGeom prst="straightConnector1">
            <a:avLst/>
          </a:prstGeom>
          <a:noFill/>
          <a:ln cap="flat" cmpd="sng" w="12700">
            <a:solidFill>
              <a:schemeClr val="accent2"/>
            </a:solidFill>
            <a:prstDash val="solid"/>
            <a:miter lim="800000"/>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0"/>
          <p:cNvSpPr txBox="1"/>
          <p:nvPr>
            <p:ph type="title"/>
          </p:nvPr>
        </p:nvSpPr>
        <p:spPr>
          <a:xfrm>
            <a:off x="838200" y="365125"/>
            <a:ext cx="10515600" cy="1325563"/>
          </a:xfrm>
          <a:prstGeom prst="rect">
            <a:avLst/>
          </a:prstGeom>
          <a:solidFill>
            <a:srgbClr val="D9E5F8"/>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en-US"/>
              <a:t>01: Sales Force Training</a:t>
            </a:r>
            <a:endParaRPr/>
          </a:p>
        </p:txBody>
      </p:sp>
      <p:sp>
        <p:nvSpPr>
          <p:cNvPr id="200" name="Google Shape;200;p10"/>
          <p:cNvSpPr txBox="1"/>
          <p:nvPr>
            <p:ph idx="1" type="body"/>
          </p:nvPr>
        </p:nvSpPr>
        <p:spPr>
          <a:xfrm>
            <a:off x="838200" y="1825625"/>
            <a:ext cx="10515600" cy="4351338"/>
          </a:xfrm>
          <a:prstGeom prst="rect">
            <a:avLst/>
          </a:prstGeom>
          <a:solidFill>
            <a:srgbClr val="E8FDFF"/>
          </a:solidFill>
          <a:ln>
            <a:noFill/>
          </a:ln>
        </p:spPr>
        <p:txBody>
          <a:bodyPr anchorCtr="0" anchor="t" bIns="45700" lIns="91425" spcFirstLastPara="1" rIns="91425" wrap="square" tIns="45700">
            <a:normAutofit lnSpcReduction="20000"/>
          </a:bodyPr>
          <a:lstStyle/>
          <a:p>
            <a:pPr indent="0" lvl="0" marL="0" rtl="0" algn="l">
              <a:lnSpc>
                <a:spcPct val="90000"/>
              </a:lnSpc>
              <a:spcBef>
                <a:spcPts val="0"/>
              </a:spcBef>
              <a:spcAft>
                <a:spcPts val="0"/>
              </a:spcAft>
              <a:buClr>
                <a:schemeClr val="dk1"/>
              </a:buClr>
              <a:buSzPts val="2800"/>
              <a:buNone/>
            </a:pPr>
            <a:r>
              <a:rPr lang="en-US"/>
              <a:t>Methodology</a:t>
            </a:r>
            <a:endParaRPr/>
          </a:p>
          <a:p>
            <a:pPr indent="0" lvl="0" marL="0" rtl="0" algn="l">
              <a:lnSpc>
                <a:spcPct val="90000"/>
              </a:lnSpc>
              <a:spcBef>
                <a:spcPts val="1000"/>
              </a:spcBef>
              <a:spcAft>
                <a:spcPts val="0"/>
              </a:spcAft>
              <a:buClr>
                <a:schemeClr val="dk1"/>
              </a:buClr>
              <a:buSzPts val="2800"/>
              <a:buNone/>
            </a:pPr>
            <a:r>
              <a:rPr lang="en-US"/>
              <a:t>4. Uji Statistik</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000"/>
              <a:buNone/>
            </a:pPr>
            <a:r>
              <a:rPr lang="en-US" sz="2000"/>
              <a:t>Analisa: </a:t>
            </a:r>
            <a:endParaRPr/>
          </a:p>
          <a:p>
            <a:pPr indent="-355600" lvl="0" marL="457200" rtl="0" algn="l">
              <a:lnSpc>
                <a:spcPct val="90000"/>
              </a:lnSpc>
              <a:spcBef>
                <a:spcPts val="1000"/>
              </a:spcBef>
              <a:spcAft>
                <a:spcPts val="0"/>
              </a:spcAft>
              <a:buSzPts val="2000"/>
              <a:buChar char="●"/>
            </a:pPr>
            <a:r>
              <a:rPr lang="en-US" sz="2000"/>
              <a:t>Hasil uji statistik menunjukkan P-Value &gt; dari alpha(0.05), menyimpulkan bahwa kita tidak berhasil menolak Hipotesis awal(H0). </a:t>
            </a:r>
            <a:endParaRPr sz="2000"/>
          </a:p>
          <a:p>
            <a:pPr indent="-355600" lvl="0" marL="457200" rtl="0" algn="l">
              <a:lnSpc>
                <a:spcPct val="90000"/>
              </a:lnSpc>
              <a:spcBef>
                <a:spcPts val="0"/>
              </a:spcBef>
              <a:spcAft>
                <a:spcPts val="0"/>
              </a:spcAft>
              <a:buSzPts val="2000"/>
              <a:buChar char="●"/>
            </a:pPr>
            <a:r>
              <a:rPr lang="en-US" sz="2000"/>
              <a:t>Nilai t statistics tidak berada di dalam Critical Region juga membuktikan bahwa kita gagal menolak Hipotesis awal(H0). </a:t>
            </a:r>
            <a:endParaRPr/>
          </a:p>
          <a:p>
            <a:pPr indent="0" lvl="0" marL="0" rtl="0" algn="l">
              <a:lnSpc>
                <a:spcPct val="90000"/>
              </a:lnSpc>
              <a:spcBef>
                <a:spcPts val="1000"/>
              </a:spcBef>
              <a:spcAft>
                <a:spcPts val="0"/>
              </a:spcAft>
              <a:buClr>
                <a:schemeClr val="dk1"/>
              </a:buClr>
              <a:buSzPts val="2000"/>
              <a:buNone/>
            </a:pPr>
            <a:r>
              <a:t/>
            </a:r>
            <a:endParaRPr sz="2000"/>
          </a:p>
        </p:txBody>
      </p:sp>
      <p:graphicFrame>
        <p:nvGraphicFramePr>
          <p:cNvPr id="201" name="Google Shape;201;p10"/>
          <p:cNvGraphicFramePr/>
          <p:nvPr/>
        </p:nvGraphicFramePr>
        <p:xfrm>
          <a:off x="838199" y="2687298"/>
          <a:ext cx="3000000" cy="3000000"/>
        </p:xfrm>
        <a:graphic>
          <a:graphicData uri="http://schemas.openxmlformats.org/drawingml/2006/table">
            <a:tbl>
              <a:tblPr bandRow="1" firstRow="1">
                <a:noFill/>
                <a:tableStyleId>{27E1F558-2207-48D2-94C2-1ADC998A6716}</a:tableStyleId>
              </a:tblPr>
              <a:tblGrid>
                <a:gridCol w="2727050"/>
                <a:gridCol w="2727050"/>
              </a:tblGrid>
              <a:tr h="370850">
                <a:tc gridSpan="2">
                  <a:txBody>
                    <a:bodyPr/>
                    <a:lstStyle/>
                    <a:p>
                      <a:pPr indent="0" lvl="0" marL="0" marR="0" rtl="0" algn="ctr">
                        <a:spcBef>
                          <a:spcPts val="0"/>
                        </a:spcBef>
                        <a:spcAft>
                          <a:spcPts val="0"/>
                        </a:spcAft>
                        <a:buNone/>
                      </a:pPr>
                      <a:r>
                        <a:rPr lang="en-US" sz="1800"/>
                        <a:t>T-test Result (alpha = 0.05)</a:t>
                      </a:r>
                      <a:endParaRPr/>
                    </a:p>
                  </a:txBody>
                  <a:tcPr marT="45725" marB="45725" marR="91450" marL="91450"/>
                </a:tc>
                <a:tc hMerge="1"/>
              </a:tr>
              <a:tr h="370850">
                <a:tc>
                  <a:txBody>
                    <a:bodyPr/>
                    <a:lstStyle/>
                    <a:p>
                      <a:pPr indent="0" lvl="0" marL="0" marR="0" rtl="0" algn="l">
                        <a:spcBef>
                          <a:spcPts val="0"/>
                        </a:spcBef>
                        <a:spcAft>
                          <a:spcPts val="0"/>
                        </a:spcAft>
                        <a:buNone/>
                      </a:pPr>
                      <a:r>
                        <a:rPr lang="en-US" sz="1800">
                          <a:latin typeface="Arial"/>
                          <a:ea typeface="Arial"/>
                          <a:cs typeface="Arial"/>
                          <a:sym typeface="Arial"/>
                        </a:rPr>
                        <a:t>t </a:t>
                      </a:r>
                      <a:r>
                        <a:rPr lang="en-US" sz="1800"/>
                        <a:t>- stastistics</a:t>
                      </a:r>
                      <a:endParaRPr sz="1800"/>
                    </a:p>
                  </a:txBody>
                  <a:tcPr marT="45725" marB="45725" marR="91450" marL="91450"/>
                </a:tc>
                <a:tc>
                  <a:txBody>
                    <a:bodyPr/>
                    <a:lstStyle/>
                    <a:p>
                      <a:pPr indent="0" lvl="0" marL="0" marR="0" rtl="0" algn="l">
                        <a:spcBef>
                          <a:spcPts val="0"/>
                        </a:spcBef>
                        <a:spcAft>
                          <a:spcPts val="0"/>
                        </a:spcAft>
                        <a:buClr>
                          <a:schemeClr val="dk1"/>
                        </a:buClr>
                        <a:buSzPts val="1800"/>
                        <a:buFont typeface="Arial"/>
                        <a:buNone/>
                      </a:pPr>
                      <a:r>
                        <a:rPr b="0" i="0" lang="en-US" sz="1800" u="none" strike="noStrike">
                          <a:latin typeface="Arial"/>
                          <a:ea typeface="Arial"/>
                          <a:cs typeface="Arial"/>
                          <a:sym typeface="Arial"/>
                        </a:rPr>
                        <a:t>0.4085001556802841</a:t>
                      </a:r>
                      <a:endParaRPr sz="1800">
                        <a:latin typeface="Arial"/>
                        <a:ea typeface="Arial"/>
                        <a:cs typeface="Arial"/>
                        <a:sym typeface="Arial"/>
                      </a:endParaRPr>
                    </a:p>
                  </a:txBody>
                  <a:tcPr marT="45725" marB="45725" marR="91450" marL="91450"/>
                </a:tc>
              </a:tr>
              <a:tr h="370850">
                <a:tc>
                  <a:txBody>
                    <a:bodyPr/>
                    <a:lstStyle/>
                    <a:p>
                      <a:pPr indent="0" lvl="0" marL="0" marR="0" rtl="0" algn="l">
                        <a:spcBef>
                          <a:spcPts val="0"/>
                        </a:spcBef>
                        <a:spcAft>
                          <a:spcPts val="0"/>
                        </a:spcAft>
                        <a:buNone/>
                      </a:pPr>
                      <a:r>
                        <a:rPr lang="en-US" sz="1800"/>
                        <a:t>P - value</a:t>
                      </a:r>
                      <a:endParaRPr/>
                    </a:p>
                  </a:txBody>
                  <a:tcPr marT="45725" marB="45725" marR="91450" marL="91450"/>
                </a:tc>
                <a:tc>
                  <a:txBody>
                    <a:bodyPr/>
                    <a:lstStyle/>
                    <a:p>
                      <a:pPr indent="0" lvl="0" marL="0" marR="0" rtl="0" algn="l">
                        <a:spcBef>
                          <a:spcPts val="0"/>
                        </a:spcBef>
                        <a:spcAft>
                          <a:spcPts val="0"/>
                        </a:spcAft>
                        <a:buClr>
                          <a:schemeClr val="dk1"/>
                        </a:buClr>
                        <a:buSzPts val="1800"/>
                        <a:buFont typeface="Arial"/>
                        <a:buNone/>
                      </a:pPr>
                      <a:r>
                        <a:rPr b="0" i="0" lang="en-US" sz="1800" u="none" strike="noStrike">
                          <a:latin typeface="Arial"/>
                          <a:ea typeface="Arial"/>
                          <a:cs typeface="Arial"/>
                          <a:sym typeface="Arial"/>
                        </a:rPr>
                        <a:t>0.6865284813438117</a:t>
                      </a:r>
                      <a:endParaRPr sz="1800">
                        <a:latin typeface="Arial"/>
                        <a:ea typeface="Arial"/>
                        <a:cs typeface="Arial"/>
                        <a:sym typeface="Arial"/>
                      </a:endParaRPr>
                    </a:p>
                  </a:txBody>
                  <a:tcPr marT="45725" marB="45725" marR="91450" marL="91450"/>
                </a:tc>
              </a:tr>
              <a:tr h="370850">
                <a:tc>
                  <a:txBody>
                    <a:bodyPr/>
                    <a:lstStyle/>
                    <a:p>
                      <a:pPr indent="0" lvl="0" marL="0" marR="0" rtl="0" algn="l">
                        <a:spcBef>
                          <a:spcPts val="0"/>
                        </a:spcBef>
                        <a:spcAft>
                          <a:spcPts val="0"/>
                        </a:spcAft>
                        <a:buClr>
                          <a:schemeClr val="dk1"/>
                        </a:buClr>
                        <a:buSzPts val="1800"/>
                        <a:buFont typeface="Arial"/>
                        <a:buNone/>
                      </a:pPr>
                      <a:r>
                        <a:rPr lang="en-US" sz="1800"/>
                        <a:t>Critical Region</a:t>
                      </a:r>
                      <a:endParaRPr/>
                    </a:p>
                  </a:txBody>
                  <a:tcPr marT="45725" marB="45725" marR="91450" marL="91450"/>
                </a:tc>
                <a:tc>
                  <a:txBody>
                    <a:bodyPr/>
                    <a:lstStyle/>
                    <a:p>
                      <a:pPr indent="0" lvl="0" marL="0" marR="0" rtl="0" algn="l">
                        <a:spcBef>
                          <a:spcPts val="0"/>
                        </a:spcBef>
                        <a:spcAft>
                          <a:spcPts val="0"/>
                        </a:spcAft>
                        <a:buClr>
                          <a:schemeClr val="dk1"/>
                        </a:buClr>
                        <a:buSzPts val="1800"/>
                        <a:buFont typeface="Arial"/>
                        <a:buNone/>
                      </a:pPr>
                      <a:r>
                        <a:rPr b="0" i="0" lang="en-US" sz="1800" u="none" strike="noStrike">
                          <a:latin typeface="Arial"/>
                          <a:ea typeface="Arial"/>
                          <a:cs typeface="Arial"/>
                          <a:sym typeface="Arial"/>
                        </a:rPr>
                        <a:t>1.7108820799094275</a:t>
                      </a:r>
                      <a:endParaRPr sz="1800">
                        <a:latin typeface="Arial"/>
                        <a:ea typeface="Arial"/>
                        <a:cs typeface="Arial"/>
                        <a:sym typeface="Arial"/>
                      </a:endParaRPr>
                    </a:p>
                  </a:txBody>
                  <a:tcPr marT="45725" marB="45725" marR="91450" marL="91450"/>
                </a:tc>
              </a:tr>
            </a:tbl>
          </a:graphicData>
        </a:graphic>
      </p:graphicFrame>
      <p:pic>
        <p:nvPicPr>
          <p:cNvPr descr="Statistics with solid fill" id="202" name="Google Shape;202;p10"/>
          <p:cNvPicPr preferRelativeResize="0"/>
          <p:nvPr/>
        </p:nvPicPr>
        <p:blipFill rotWithShape="1">
          <a:blip r:embed="rId3">
            <a:alphaModFix/>
          </a:blip>
          <a:srcRect b="0" l="0" r="0" t="0"/>
          <a:stretch/>
        </p:blipFill>
        <p:spPr>
          <a:xfrm>
            <a:off x="10311653" y="2240"/>
            <a:ext cx="2124635" cy="1934136"/>
          </a:xfrm>
          <a:prstGeom prst="rect">
            <a:avLst/>
          </a:prstGeom>
          <a:noFill/>
          <a:ln>
            <a:noFill/>
          </a:ln>
        </p:spPr>
      </p:pic>
      <p:pic>
        <p:nvPicPr>
          <p:cNvPr descr="Mathematics with solid fill" id="203" name="Google Shape;203;p10"/>
          <p:cNvPicPr preferRelativeResize="0"/>
          <p:nvPr/>
        </p:nvPicPr>
        <p:blipFill rotWithShape="1">
          <a:blip r:embed="rId4">
            <a:alphaModFix/>
          </a:blip>
          <a:srcRect b="0" l="0" r="0" t="0"/>
          <a:stretch/>
        </p:blipFill>
        <p:spPr>
          <a:xfrm>
            <a:off x="8641977" y="1526242"/>
            <a:ext cx="2113429" cy="1788457"/>
          </a:xfrm>
          <a:prstGeom prst="rect">
            <a:avLst/>
          </a:prstGeom>
          <a:noFill/>
          <a:ln>
            <a:noFill/>
          </a:ln>
        </p:spPr>
      </p:pic>
      <p:pic>
        <p:nvPicPr>
          <p:cNvPr descr="Teacher" id="204" name="Google Shape;204;p10"/>
          <p:cNvPicPr preferRelativeResize="0"/>
          <p:nvPr/>
        </p:nvPicPr>
        <p:blipFill rotWithShape="1">
          <a:blip r:embed="rId5">
            <a:alphaModFix/>
          </a:blip>
          <a:srcRect b="0" l="0" r="0" t="0"/>
          <a:stretch/>
        </p:blipFill>
        <p:spPr>
          <a:xfrm>
            <a:off x="7887184" y="1216485"/>
            <a:ext cx="3781051" cy="3781051"/>
          </a:xfrm>
          <a:custGeom>
            <a:rect b="b" l="l" r="r" t="t"/>
            <a:pathLst>
              <a:path extrusionOk="0" h="5712488" w="4114800">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1"/>
          <p:cNvSpPr txBox="1"/>
          <p:nvPr>
            <p:ph type="title"/>
          </p:nvPr>
        </p:nvSpPr>
        <p:spPr>
          <a:xfrm>
            <a:off x="838200" y="365125"/>
            <a:ext cx="10515600" cy="1325563"/>
          </a:xfrm>
          <a:prstGeom prst="rect">
            <a:avLst/>
          </a:prstGeom>
          <a:solidFill>
            <a:srgbClr val="D9E5F8"/>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en-US"/>
              <a:t>01</a:t>
            </a:r>
            <a:r>
              <a:rPr lang="en-US"/>
              <a:t>: </a:t>
            </a:r>
            <a:r>
              <a:rPr b="1" lang="en-US"/>
              <a:t>Sales</a:t>
            </a:r>
            <a:r>
              <a:rPr lang="en-US"/>
              <a:t> </a:t>
            </a:r>
            <a:r>
              <a:rPr b="1" lang="en-US"/>
              <a:t>Force</a:t>
            </a:r>
            <a:r>
              <a:rPr lang="en-US"/>
              <a:t> </a:t>
            </a:r>
            <a:r>
              <a:rPr b="1" lang="en-US"/>
              <a:t>Training</a:t>
            </a:r>
            <a:endParaRPr/>
          </a:p>
        </p:txBody>
      </p:sp>
      <p:sp>
        <p:nvSpPr>
          <p:cNvPr id="210" name="Google Shape;210;p11"/>
          <p:cNvSpPr txBox="1"/>
          <p:nvPr>
            <p:ph idx="1" type="body"/>
          </p:nvPr>
        </p:nvSpPr>
        <p:spPr>
          <a:xfrm>
            <a:off x="838200" y="1825625"/>
            <a:ext cx="10515600" cy="4990200"/>
          </a:xfrm>
          <a:prstGeom prst="rect">
            <a:avLst/>
          </a:prstGeom>
          <a:solidFill>
            <a:srgbClr val="E8FDFF"/>
          </a:solid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800"/>
              <a:buNone/>
            </a:pPr>
            <a:r>
              <a:rPr lang="en-US"/>
              <a:t>Conclusion:</a:t>
            </a:r>
            <a:endParaRPr/>
          </a:p>
          <a:p>
            <a:pPr indent="-342900" lvl="0" marL="457200" rtl="0" algn="just">
              <a:lnSpc>
                <a:spcPct val="90000"/>
              </a:lnSpc>
              <a:spcBef>
                <a:spcPts val="1000"/>
              </a:spcBef>
              <a:spcAft>
                <a:spcPts val="0"/>
              </a:spcAft>
              <a:buSzPts val="1800"/>
              <a:buChar char="●"/>
            </a:pPr>
            <a:r>
              <a:rPr lang="en-US"/>
              <a:t>Setelah menyelesaikan semua tahap dalam rangkaian metode yang diterapkan, dapat disimpulkan bahwa kita tidak berhasil menolak Hipotesis awal (H0) yang menyebutkan : Penjualan rata – rata perusahaan X = $100. </a:t>
            </a:r>
            <a:endParaRPr/>
          </a:p>
          <a:p>
            <a:pPr indent="-342900" lvl="0" marL="457200" rtl="0" algn="just">
              <a:lnSpc>
                <a:spcPct val="90000"/>
              </a:lnSpc>
              <a:spcBef>
                <a:spcPts val="0"/>
              </a:spcBef>
              <a:spcAft>
                <a:spcPts val="0"/>
              </a:spcAft>
              <a:buSzPts val="1800"/>
              <a:buChar char="●"/>
            </a:pPr>
            <a:r>
              <a:rPr lang="en-US"/>
              <a:t>Hasil uji hipotesis ini menyimpulkan bahwa mengadakan Sales Force Training adalah strategi yang kurang  atau tidak efektif untuk meningkatkan rata-rata jumlah transaksi sales pada perusahaan X. </a:t>
            </a:r>
            <a:endParaRPr/>
          </a:p>
          <a:p>
            <a:pPr indent="0" lvl="0" marL="0" rtl="0" algn="just">
              <a:lnSpc>
                <a:spcPct val="90000"/>
              </a:lnSpc>
              <a:spcBef>
                <a:spcPts val="1000"/>
              </a:spcBef>
              <a:spcAft>
                <a:spcPts val="0"/>
              </a:spcAft>
              <a:buNone/>
            </a:pPr>
            <a:r>
              <a:t/>
            </a:r>
            <a:endParaRPr/>
          </a:p>
          <a:p>
            <a:pPr indent="457200" lvl="0" marL="514350" rtl="0" algn="just">
              <a:lnSpc>
                <a:spcPct val="90000"/>
              </a:lnSpc>
              <a:spcBef>
                <a:spcPts val="1000"/>
              </a:spcBef>
              <a:spcAft>
                <a:spcPts val="0"/>
              </a:spcAft>
              <a:buNone/>
            </a:pPr>
            <a:r>
              <a:rPr lang="en-US"/>
              <a:t>	</a:t>
            </a:r>
            <a:r>
              <a:rPr lang="en-US" sz="1900">
                <a:solidFill>
                  <a:srgbClr val="1C4587"/>
                </a:solidFill>
              </a:rPr>
              <a:t>https://github.com/Effendy8/Final-Project-Kelas-Work/blob/main/01_Sales%20Force%20Training.ipynb</a:t>
            </a:r>
            <a:endParaRPr sz="1900">
              <a:solidFill>
                <a:srgbClr val="1C4587"/>
              </a:solidFill>
            </a:endParaRPr>
          </a:p>
        </p:txBody>
      </p:sp>
      <p:pic>
        <p:nvPicPr>
          <p:cNvPr descr="Lightbulb with solid fill" id="211" name="Google Shape;211;p11"/>
          <p:cNvPicPr preferRelativeResize="0"/>
          <p:nvPr/>
        </p:nvPicPr>
        <p:blipFill rotWithShape="1">
          <a:blip r:embed="rId3">
            <a:alphaModFix/>
          </a:blip>
          <a:srcRect b="0" l="0" r="0" t="0"/>
          <a:stretch/>
        </p:blipFill>
        <p:spPr>
          <a:xfrm>
            <a:off x="215151" y="5145750"/>
            <a:ext cx="1645150" cy="1485900"/>
          </a:xfrm>
          <a:prstGeom prst="rect">
            <a:avLst/>
          </a:prstGeom>
          <a:noFill/>
          <a:ln>
            <a:noFill/>
          </a:ln>
        </p:spPr>
      </p:pic>
      <p:pic>
        <p:nvPicPr>
          <p:cNvPr descr="Lightbulb and gear with solid fill" id="212" name="Google Shape;212;p11"/>
          <p:cNvPicPr preferRelativeResize="0"/>
          <p:nvPr/>
        </p:nvPicPr>
        <p:blipFill rotWithShape="1">
          <a:blip r:embed="rId4">
            <a:alphaModFix/>
          </a:blip>
          <a:srcRect b="0" l="0" r="0" t="0"/>
          <a:stretch/>
        </p:blipFill>
        <p:spPr>
          <a:xfrm>
            <a:off x="9897037" y="103094"/>
            <a:ext cx="1911722" cy="1586752"/>
          </a:xfrm>
          <a:prstGeom prst="rect">
            <a:avLst/>
          </a:prstGeom>
          <a:noFill/>
          <a:ln>
            <a:noFill/>
          </a:ln>
        </p:spPr>
      </p:pic>
      <p:pic>
        <p:nvPicPr>
          <p:cNvPr descr="Teacher" id="213" name="Google Shape;213;p11"/>
          <p:cNvPicPr preferRelativeResize="0"/>
          <p:nvPr/>
        </p:nvPicPr>
        <p:blipFill rotWithShape="1">
          <a:blip r:embed="rId5">
            <a:alphaModFix/>
          </a:blip>
          <a:srcRect b="0" l="0" r="0" t="0"/>
          <a:stretch/>
        </p:blipFill>
        <p:spPr>
          <a:xfrm>
            <a:off x="9104100" y="-167075"/>
            <a:ext cx="3332988" cy="2327839"/>
          </a:xfrm>
          <a:custGeom>
            <a:rect b="b" l="l" r="r" t="t"/>
            <a:pathLst>
              <a:path extrusionOk="0" h="5712488" w="4114800">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a:noFill/>
          <a:ln>
            <a:noFill/>
          </a:ln>
        </p:spPr>
      </p:pic>
      <p:sp>
        <p:nvSpPr>
          <p:cNvPr id="214" name="Google Shape;214;p11"/>
          <p:cNvSpPr txBox="1"/>
          <p:nvPr/>
        </p:nvSpPr>
        <p:spPr>
          <a:xfrm>
            <a:off x="1420475" y="5978350"/>
            <a:ext cx="9822600" cy="837600"/>
          </a:xfrm>
          <a:prstGeom prst="rect">
            <a:avLst/>
          </a:prstGeom>
          <a:solidFill>
            <a:srgbClr val="E8FD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u="sng">
                <a:solidFill>
                  <a:schemeClr val="hlink"/>
                </a:solidFill>
                <a:hlinkClick r:id="rId6"/>
              </a:rPr>
              <a:t>https://github.com/Effendy8/Final-Project-Kelas-Work/blob/main/01_Sales%20Force%20Training.ipynb</a:t>
            </a:r>
            <a:endParaRPr sz="15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2"/>
          <p:cNvSpPr txBox="1"/>
          <p:nvPr>
            <p:ph type="title"/>
          </p:nvPr>
        </p:nvSpPr>
        <p:spPr>
          <a:xfrm>
            <a:off x="838200" y="365125"/>
            <a:ext cx="10044300" cy="1347900"/>
          </a:xfrm>
          <a:prstGeom prst="rect">
            <a:avLst/>
          </a:prstGeom>
          <a:solidFill>
            <a:srgbClr val="D0D0D0"/>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7925C"/>
              </a:buClr>
              <a:buSzPts val="4400"/>
              <a:buFont typeface="Play"/>
              <a:buNone/>
            </a:pPr>
            <a:r>
              <a:rPr b="1" lang="en-US">
                <a:solidFill>
                  <a:srgbClr val="F7925C"/>
                </a:solidFill>
              </a:rPr>
              <a:t>02 : Housing Price</a:t>
            </a:r>
            <a:endParaRPr/>
          </a:p>
        </p:txBody>
      </p:sp>
      <p:sp>
        <p:nvSpPr>
          <p:cNvPr id="220" name="Google Shape;220;p12"/>
          <p:cNvSpPr txBox="1"/>
          <p:nvPr>
            <p:ph idx="4294967295" type="body"/>
          </p:nvPr>
        </p:nvSpPr>
        <p:spPr>
          <a:xfrm>
            <a:off x="840450" y="1825625"/>
            <a:ext cx="10044300" cy="4875900"/>
          </a:xfrm>
          <a:prstGeom prst="rect">
            <a:avLst/>
          </a:prstGeom>
          <a:solidFill>
            <a:schemeClr val="lt2"/>
          </a:solidFill>
          <a:ln>
            <a:noFill/>
          </a:ln>
        </p:spPr>
        <p:txBody>
          <a:bodyPr anchorCtr="0" anchor="ctr"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800"/>
              <a:buNone/>
            </a:pPr>
            <a:r>
              <a:rPr lang="en-US"/>
              <a:t>Overview and Background</a:t>
            </a:r>
            <a:endParaRPr/>
          </a:p>
          <a:p>
            <a:pPr indent="0" lvl="0" marL="0" rtl="0" algn="l">
              <a:lnSpc>
                <a:spcPct val="90000"/>
              </a:lnSpc>
              <a:spcBef>
                <a:spcPts val="1000"/>
              </a:spcBef>
              <a:spcAft>
                <a:spcPts val="0"/>
              </a:spcAft>
              <a:buClr>
                <a:schemeClr val="dk1"/>
              </a:buClr>
              <a:buSzPts val="2800"/>
              <a:buNone/>
            </a:pPr>
            <a:r>
              <a:t/>
            </a:r>
            <a:endParaRPr/>
          </a:p>
          <a:p>
            <a:pPr indent="-355600" lvl="0" marL="457200" rtl="0" algn="l">
              <a:lnSpc>
                <a:spcPct val="90000"/>
              </a:lnSpc>
              <a:spcBef>
                <a:spcPts val="500"/>
              </a:spcBef>
              <a:spcAft>
                <a:spcPts val="0"/>
              </a:spcAft>
              <a:buSzPts val="2000"/>
              <a:buChar char="●"/>
            </a:pPr>
            <a:r>
              <a:rPr lang="en-US" sz="2000"/>
              <a:t>Housing Price adalah nilai harga suatu properti yang dipengaruhi oleh berbagai faktor (variabel). </a:t>
            </a:r>
            <a:endParaRPr sz="2000"/>
          </a:p>
          <a:p>
            <a:pPr indent="-355600" lvl="0" marL="457200" rtl="0" algn="l">
              <a:lnSpc>
                <a:spcPct val="90000"/>
              </a:lnSpc>
              <a:spcBef>
                <a:spcPts val="0"/>
              </a:spcBef>
              <a:spcAft>
                <a:spcPts val="0"/>
              </a:spcAft>
              <a:buSzPts val="2000"/>
              <a:buChar char="●"/>
            </a:pPr>
            <a:r>
              <a:rPr lang="en-US" sz="2000"/>
              <a:t>Harga properti akan semakin tinggi seiring fitur dan manfaat yang dimilikinya. </a:t>
            </a:r>
            <a:endParaRPr sz="2000"/>
          </a:p>
          <a:p>
            <a:pPr indent="-355600" lvl="0" marL="457200" rtl="0" algn="l">
              <a:lnSpc>
                <a:spcPct val="90000"/>
              </a:lnSpc>
              <a:spcBef>
                <a:spcPts val="0"/>
              </a:spcBef>
              <a:spcAft>
                <a:spcPts val="0"/>
              </a:spcAft>
              <a:buSzPts val="2000"/>
              <a:buChar char="●"/>
            </a:pPr>
            <a:r>
              <a:rPr lang="en-US" sz="2000"/>
              <a:t>Di sisi lain pelaku bisnis properti juga perlu menggali trend pemilihan properti pada suatu area penduduk. </a:t>
            </a:r>
            <a:endParaRPr sz="2000"/>
          </a:p>
          <a:p>
            <a:pPr indent="-355600" lvl="0" marL="457200" rtl="0" algn="l">
              <a:lnSpc>
                <a:spcPct val="90000"/>
              </a:lnSpc>
              <a:spcBef>
                <a:spcPts val="0"/>
              </a:spcBef>
              <a:spcAft>
                <a:spcPts val="0"/>
              </a:spcAft>
              <a:buSzPts val="2000"/>
              <a:buChar char="●"/>
            </a:pPr>
            <a:r>
              <a:rPr lang="en-US" sz="2000"/>
              <a:t>Project ini akan menganalisa dan mencoba menemukan insight dari sebuah dataset yang menyimpan informasi dari berbagai variabel yang mempengaruhi trend pemilihan properti pada suatu area tertentu</a:t>
            </a:r>
            <a:endParaRPr sz="2000"/>
          </a:p>
          <a:p>
            <a:pPr indent="-355600" lvl="0" marL="457200" rtl="0" algn="l">
              <a:lnSpc>
                <a:spcPct val="90000"/>
              </a:lnSpc>
              <a:spcBef>
                <a:spcPts val="0"/>
              </a:spcBef>
              <a:spcAft>
                <a:spcPts val="0"/>
              </a:spcAft>
              <a:buSzPts val="2000"/>
              <a:buChar char="●"/>
            </a:pPr>
            <a:r>
              <a:rPr lang="en-US" sz="2000"/>
              <a:t>Dataset menjadi sumber informasi penting harus mengandung informasi yang relevan, rapih, terorganisir dan bersih. Karena jika tidak, proses analisa akan menghabiskan banyak waktu dan tidak akurat.</a:t>
            </a:r>
            <a:endParaRPr sz="2000"/>
          </a:p>
          <a:p>
            <a:pPr indent="-355600" lvl="0" marL="457200" rtl="0" algn="l">
              <a:lnSpc>
                <a:spcPct val="90000"/>
              </a:lnSpc>
              <a:spcBef>
                <a:spcPts val="0"/>
              </a:spcBef>
              <a:spcAft>
                <a:spcPts val="0"/>
              </a:spcAft>
              <a:buSzPts val="2000"/>
              <a:buChar char="●"/>
            </a:pPr>
            <a:r>
              <a:rPr lang="en-US" sz="2000"/>
              <a:t>Project ini akan berkonsentrasi pada pemahaman bisnis, pemahaman dataset, persiapan dataset, hingga Analisis Data Explorasi untuk memastikan dataset layak untuk dianalisis.</a:t>
            </a:r>
            <a:endParaRPr/>
          </a:p>
        </p:txBody>
      </p:sp>
      <p:pic>
        <p:nvPicPr>
          <p:cNvPr descr="House with solid fill" id="221" name="Google Shape;221;p12"/>
          <p:cNvPicPr preferRelativeResize="0"/>
          <p:nvPr/>
        </p:nvPicPr>
        <p:blipFill rotWithShape="1">
          <a:blip r:embed="rId3">
            <a:alphaModFix/>
          </a:blip>
          <a:srcRect b="0" l="0" r="0" t="0"/>
          <a:stretch/>
        </p:blipFill>
        <p:spPr>
          <a:xfrm>
            <a:off x="9807389" y="136712"/>
            <a:ext cx="2236693" cy="2292723"/>
          </a:xfrm>
          <a:prstGeom prst="rect">
            <a:avLst/>
          </a:prstGeom>
          <a:noFill/>
          <a:ln>
            <a:noFill/>
          </a:ln>
        </p:spPr>
      </p:pic>
      <p:pic>
        <p:nvPicPr>
          <p:cNvPr descr="A calculator" id="222" name="Google Shape;222;p12"/>
          <p:cNvPicPr preferRelativeResize="0"/>
          <p:nvPr/>
        </p:nvPicPr>
        <p:blipFill rotWithShape="1">
          <a:blip r:embed="rId4">
            <a:alphaModFix/>
          </a:blip>
          <a:srcRect b="0" l="0" r="0" t="0"/>
          <a:stretch/>
        </p:blipFill>
        <p:spPr>
          <a:xfrm>
            <a:off x="-941294" y="5053851"/>
            <a:ext cx="2879912" cy="2241178"/>
          </a:xfrm>
          <a:prstGeom prst="rect">
            <a:avLst/>
          </a:prstGeom>
          <a:noFill/>
          <a:ln>
            <a:noFill/>
          </a:ln>
        </p:spPr>
      </p:pic>
      <p:pic>
        <p:nvPicPr>
          <p:cNvPr descr="Dollar with solid fill" id="223" name="Google Shape;223;p12"/>
          <p:cNvPicPr preferRelativeResize="0"/>
          <p:nvPr/>
        </p:nvPicPr>
        <p:blipFill rotWithShape="1">
          <a:blip r:embed="rId5">
            <a:alphaModFix/>
          </a:blip>
          <a:srcRect b="0" l="0" r="0" t="0"/>
          <a:stretch/>
        </p:blipFill>
        <p:spPr>
          <a:xfrm>
            <a:off x="10790284" y="2251709"/>
            <a:ext cx="914400" cy="914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3"/>
          <p:cNvSpPr txBox="1"/>
          <p:nvPr>
            <p:ph type="title"/>
          </p:nvPr>
        </p:nvSpPr>
        <p:spPr>
          <a:xfrm>
            <a:off x="838200" y="365125"/>
            <a:ext cx="10515600" cy="1325563"/>
          </a:xfrm>
          <a:prstGeom prst="rect">
            <a:avLst/>
          </a:prstGeom>
          <a:solidFill>
            <a:srgbClr val="D0D0D0"/>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7925C"/>
              </a:buClr>
              <a:buSzPts val="4400"/>
              <a:buFont typeface="Play"/>
              <a:buNone/>
            </a:pPr>
            <a:r>
              <a:rPr b="1" lang="en-US">
                <a:solidFill>
                  <a:srgbClr val="F7925C"/>
                </a:solidFill>
              </a:rPr>
              <a:t>02 : Housing Price</a:t>
            </a:r>
            <a:endParaRPr/>
          </a:p>
        </p:txBody>
      </p:sp>
      <p:sp>
        <p:nvSpPr>
          <p:cNvPr id="229" name="Google Shape;229;p13"/>
          <p:cNvSpPr txBox="1"/>
          <p:nvPr>
            <p:ph idx="1" type="body"/>
          </p:nvPr>
        </p:nvSpPr>
        <p:spPr>
          <a:xfrm>
            <a:off x="838200" y="1825625"/>
            <a:ext cx="10515600" cy="4351338"/>
          </a:xfrm>
          <a:prstGeom prst="rect">
            <a:avLst/>
          </a:prstGeom>
          <a:solidFill>
            <a:schemeClr val="lt2"/>
          </a:solidFill>
          <a:ln cap="flat" cmpd="sng" w="9525">
            <a:solidFill>
              <a:srgbClr val="F2F2F2"/>
            </a:solidFill>
            <a:prstDash val="solid"/>
            <a:round/>
            <a:headEnd len="sm" w="sm" type="none"/>
            <a:tailEnd len="sm" w="sm" type="none"/>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Methodology</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000"/>
              <a:buNone/>
            </a:pPr>
            <a:r>
              <a:rPr lang="en-US" sz="2000"/>
              <a:t>Metode yang digunakan dalam project ini adalah univarite and bivariate analysis</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p:txBody>
      </p:sp>
      <p:grpSp>
        <p:nvGrpSpPr>
          <p:cNvPr id="230" name="Google Shape;230;p13"/>
          <p:cNvGrpSpPr/>
          <p:nvPr/>
        </p:nvGrpSpPr>
        <p:grpSpPr>
          <a:xfrm>
            <a:off x="1062762" y="3160873"/>
            <a:ext cx="10066500" cy="1161519"/>
            <a:chOff x="4427" y="914613"/>
            <a:chExt cx="10066500" cy="1161519"/>
          </a:xfrm>
        </p:grpSpPr>
        <p:sp>
          <p:nvSpPr>
            <p:cNvPr id="231" name="Google Shape;231;p13"/>
            <p:cNvSpPr/>
            <p:nvPr/>
          </p:nvSpPr>
          <p:spPr>
            <a:xfrm>
              <a:off x="4427" y="914613"/>
              <a:ext cx="1935865" cy="1161519"/>
            </a:xfrm>
            <a:prstGeom prst="roundRect">
              <a:avLst>
                <a:gd fmla="val 10000" name="adj"/>
              </a:avLst>
            </a:prstGeom>
            <a:solidFill>
              <a:srgbClr val="4EA62C">
                <a:alpha val="89803"/>
              </a:srgbClr>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3"/>
            <p:cNvSpPr txBox="1"/>
            <p:nvPr/>
          </p:nvSpPr>
          <p:spPr>
            <a:xfrm>
              <a:off x="38447" y="948633"/>
              <a:ext cx="1867825" cy="1093479"/>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1800"/>
                <a:buFont typeface="Play"/>
                <a:buNone/>
              </a:pPr>
              <a:r>
                <a:rPr lang="en-US" sz="1800">
                  <a:solidFill>
                    <a:schemeClr val="lt1"/>
                  </a:solidFill>
                  <a:latin typeface="Play"/>
                  <a:ea typeface="Play"/>
                  <a:cs typeface="Play"/>
                  <a:sym typeface="Play"/>
                </a:rPr>
                <a:t>Business Understanding</a:t>
              </a:r>
              <a:endParaRPr sz="1800">
                <a:solidFill>
                  <a:schemeClr val="lt1"/>
                </a:solidFill>
                <a:latin typeface="Arial"/>
                <a:ea typeface="Arial"/>
                <a:cs typeface="Arial"/>
                <a:sym typeface="Arial"/>
              </a:endParaRPr>
            </a:p>
          </p:txBody>
        </p:sp>
        <p:sp>
          <p:nvSpPr>
            <p:cNvPr id="233" name="Google Shape;233;p13"/>
            <p:cNvSpPr/>
            <p:nvPr/>
          </p:nvSpPr>
          <p:spPr>
            <a:xfrm>
              <a:off x="2133879" y="1255325"/>
              <a:ext cx="410403" cy="480094"/>
            </a:xfrm>
            <a:prstGeom prst="rightArrow">
              <a:avLst>
                <a:gd fmla="val 60000" name="adj1"/>
                <a:gd fmla="val 50000" name="adj2"/>
              </a:avLst>
            </a:prstGeom>
            <a:solidFill>
              <a:srgbClr val="4A9E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3"/>
            <p:cNvSpPr txBox="1"/>
            <p:nvPr/>
          </p:nvSpPr>
          <p:spPr>
            <a:xfrm>
              <a:off x="2133879" y="1351344"/>
              <a:ext cx="287282" cy="28805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400"/>
                <a:buFont typeface="Arial"/>
                <a:buNone/>
              </a:pPr>
              <a:r>
                <a:t/>
              </a:r>
              <a:endParaRPr sz="1400">
                <a:solidFill>
                  <a:schemeClr val="lt1"/>
                </a:solidFill>
                <a:latin typeface="Arial"/>
                <a:ea typeface="Arial"/>
                <a:cs typeface="Arial"/>
                <a:sym typeface="Arial"/>
              </a:endParaRPr>
            </a:p>
          </p:txBody>
        </p:sp>
        <p:sp>
          <p:nvSpPr>
            <p:cNvPr id="235" name="Google Shape;235;p13"/>
            <p:cNvSpPr/>
            <p:nvPr/>
          </p:nvSpPr>
          <p:spPr>
            <a:xfrm>
              <a:off x="2714639" y="914613"/>
              <a:ext cx="1935865" cy="1161519"/>
            </a:xfrm>
            <a:prstGeom prst="roundRect">
              <a:avLst>
                <a:gd fmla="val 10000" name="adj"/>
              </a:avLst>
            </a:prstGeom>
            <a:solidFill>
              <a:srgbClr val="4EA62C">
                <a:alpha val="76862"/>
              </a:srgbClr>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3"/>
            <p:cNvSpPr txBox="1"/>
            <p:nvPr/>
          </p:nvSpPr>
          <p:spPr>
            <a:xfrm>
              <a:off x="2748665" y="948640"/>
              <a:ext cx="2095500" cy="10935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1800"/>
                <a:buFont typeface="Play"/>
                <a:buNone/>
              </a:pPr>
              <a:r>
                <a:rPr lang="en-US" sz="1800">
                  <a:solidFill>
                    <a:schemeClr val="lt1"/>
                  </a:solidFill>
                  <a:latin typeface="Play"/>
                  <a:ea typeface="Play"/>
                  <a:cs typeface="Play"/>
                  <a:sym typeface="Play"/>
                </a:rPr>
                <a:t>Data </a:t>
              </a:r>
              <a:endParaRPr sz="1800">
                <a:solidFill>
                  <a:schemeClr val="lt1"/>
                </a:solidFill>
                <a:latin typeface="Play"/>
                <a:ea typeface="Play"/>
                <a:cs typeface="Play"/>
                <a:sym typeface="Play"/>
              </a:endParaRPr>
            </a:p>
            <a:p>
              <a:pPr indent="0" lvl="0" marL="0" marR="0" rtl="0" algn="ctr">
                <a:lnSpc>
                  <a:spcPct val="90000"/>
                </a:lnSpc>
                <a:spcBef>
                  <a:spcPts val="0"/>
                </a:spcBef>
                <a:spcAft>
                  <a:spcPts val="0"/>
                </a:spcAft>
                <a:buClr>
                  <a:schemeClr val="lt1"/>
                </a:buClr>
                <a:buSzPts val="1800"/>
                <a:buFont typeface="Play"/>
                <a:buNone/>
              </a:pPr>
              <a:r>
                <a:rPr lang="en-US" sz="1800">
                  <a:solidFill>
                    <a:schemeClr val="lt1"/>
                  </a:solidFill>
                  <a:latin typeface="Play"/>
                  <a:ea typeface="Play"/>
                  <a:cs typeface="Play"/>
                  <a:sym typeface="Play"/>
                </a:rPr>
                <a:t>Uderstanding</a:t>
              </a:r>
              <a:endParaRPr sz="1800">
                <a:solidFill>
                  <a:schemeClr val="lt1"/>
                </a:solidFill>
                <a:latin typeface="Arial"/>
                <a:ea typeface="Arial"/>
                <a:cs typeface="Arial"/>
                <a:sym typeface="Arial"/>
              </a:endParaRPr>
            </a:p>
          </p:txBody>
        </p:sp>
        <p:sp>
          <p:nvSpPr>
            <p:cNvPr id="237" name="Google Shape;237;p13"/>
            <p:cNvSpPr/>
            <p:nvPr/>
          </p:nvSpPr>
          <p:spPr>
            <a:xfrm>
              <a:off x="4844090" y="1255325"/>
              <a:ext cx="410403" cy="480094"/>
            </a:xfrm>
            <a:prstGeom prst="rightArrow">
              <a:avLst>
                <a:gd fmla="val 60000" name="adj1"/>
                <a:gd fmla="val 50000" name="adj2"/>
              </a:avLst>
            </a:prstGeom>
            <a:solidFill>
              <a:srgbClr val="7EC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3"/>
            <p:cNvSpPr txBox="1"/>
            <p:nvPr/>
          </p:nvSpPr>
          <p:spPr>
            <a:xfrm>
              <a:off x="4844090" y="1351344"/>
              <a:ext cx="287282" cy="28805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400"/>
                <a:buFont typeface="Arial"/>
                <a:buNone/>
              </a:pPr>
              <a:r>
                <a:t/>
              </a:r>
              <a:endParaRPr sz="1400">
                <a:solidFill>
                  <a:schemeClr val="lt1"/>
                </a:solidFill>
                <a:latin typeface="Arial"/>
                <a:ea typeface="Arial"/>
                <a:cs typeface="Arial"/>
                <a:sym typeface="Arial"/>
              </a:endParaRPr>
            </a:p>
          </p:txBody>
        </p:sp>
        <p:sp>
          <p:nvSpPr>
            <p:cNvPr id="239" name="Google Shape;239;p13"/>
            <p:cNvSpPr/>
            <p:nvPr/>
          </p:nvSpPr>
          <p:spPr>
            <a:xfrm>
              <a:off x="5424850" y="914613"/>
              <a:ext cx="1935865" cy="1161519"/>
            </a:xfrm>
            <a:prstGeom prst="roundRect">
              <a:avLst>
                <a:gd fmla="val 10000" name="adj"/>
              </a:avLst>
            </a:prstGeom>
            <a:solidFill>
              <a:srgbClr val="4EA62C">
                <a:alpha val="63137"/>
              </a:srgbClr>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3"/>
            <p:cNvSpPr txBox="1"/>
            <p:nvPr/>
          </p:nvSpPr>
          <p:spPr>
            <a:xfrm>
              <a:off x="5458870" y="948633"/>
              <a:ext cx="1867825" cy="1093479"/>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1800"/>
                <a:buFont typeface="Play"/>
                <a:buNone/>
              </a:pPr>
              <a:r>
                <a:rPr lang="en-US" sz="1800">
                  <a:solidFill>
                    <a:schemeClr val="lt1"/>
                  </a:solidFill>
                  <a:latin typeface="Play"/>
                  <a:ea typeface="Play"/>
                  <a:cs typeface="Play"/>
                  <a:sym typeface="Play"/>
                </a:rPr>
                <a:t>Data </a:t>
              </a:r>
              <a:endParaRPr sz="1800">
                <a:solidFill>
                  <a:schemeClr val="lt1"/>
                </a:solidFill>
                <a:latin typeface="Play"/>
                <a:ea typeface="Play"/>
                <a:cs typeface="Play"/>
                <a:sym typeface="Play"/>
              </a:endParaRPr>
            </a:p>
            <a:p>
              <a:pPr indent="0" lvl="0" marL="0" marR="0" rtl="0" algn="ctr">
                <a:lnSpc>
                  <a:spcPct val="90000"/>
                </a:lnSpc>
                <a:spcBef>
                  <a:spcPts val="0"/>
                </a:spcBef>
                <a:spcAft>
                  <a:spcPts val="0"/>
                </a:spcAft>
                <a:buClr>
                  <a:schemeClr val="lt1"/>
                </a:buClr>
                <a:buSzPts val="1800"/>
                <a:buFont typeface="Play"/>
                <a:buNone/>
              </a:pPr>
              <a:r>
                <a:rPr lang="en-US" sz="1800">
                  <a:solidFill>
                    <a:schemeClr val="lt1"/>
                  </a:solidFill>
                  <a:latin typeface="Play"/>
                  <a:ea typeface="Play"/>
                  <a:cs typeface="Play"/>
                  <a:sym typeface="Play"/>
                </a:rPr>
                <a:t>Preparation</a:t>
              </a:r>
              <a:endParaRPr sz="1800">
                <a:solidFill>
                  <a:schemeClr val="lt1"/>
                </a:solidFill>
                <a:latin typeface="Arial"/>
                <a:ea typeface="Arial"/>
                <a:cs typeface="Arial"/>
                <a:sym typeface="Arial"/>
              </a:endParaRPr>
            </a:p>
          </p:txBody>
        </p:sp>
        <p:sp>
          <p:nvSpPr>
            <p:cNvPr id="241" name="Google Shape;241;p13"/>
            <p:cNvSpPr/>
            <p:nvPr/>
          </p:nvSpPr>
          <p:spPr>
            <a:xfrm>
              <a:off x="7554302" y="1255325"/>
              <a:ext cx="410403" cy="480094"/>
            </a:xfrm>
            <a:prstGeom prst="rightArrow">
              <a:avLst>
                <a:gd fmla="val 60000" name="adj1"/>
                <a:gd fmla="val 50000" name="adj2"/>
              </a:avLst>
            </a:prstGeom>
            <a:solidFill>
              <a:srgbClr val="BFD7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3"/>
            <p:cNvSpPr txBox="1"/>
            <p:nvPr/>
          </p:nvSpPr>
          <p:spPr>
            <a:xfrm>
              <a:off x="7554302" y="1351344"/>
              <a:ext cx="287282" cy="28805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400"/>
                <a:buFont typeface="Arial"/>
                <a:buNone/>
              </a:pPr>
              <a:r>
                <a:t/>
              </a:r>
              <a:endParaRPr sz="1400">
                <a:solidFill>
                  <a:schemeClr val="lt1"/>
                </a:solidFill>
                <a:latin typeface="Arial"/>
                <a:ea typeface="Arial"/>
                <a:cs typeface="Arial"/>
                <a:sym typeface="Arial"/>
              </a:endParaRPr>
            </a:p>
          </p:txBody>
        </p:sp>
        <p:sp>
          <p:nvSpPr>
            <p:cNvPr id="243" name="Google Shape;243;p13"/>
            <p:cNvSpPr/>
            <p:nvPr/>
          </p:nvSpPr>
          <p:spPr>
            <a:xfrm>
              <a:off x="8135062" y="914613"/>
              <a:ext cx="1935865" cy="1161519"/>
            </a:xfrm>
            <a:prstGeom prst="roundRect">
              <a:avLst>
                <a:gd fmla="val 10000" name="adj"/>
              </a:avLst>
            </a:prstGeom>
            <a:solidFill>
              <a:srgbClr val="4EA62C">
                <a:alpha val="49803"/>
              </a:srgbClr>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3"/>
            <p:cNvSpPr txBox="1"/>
            <p:nvPr/>
          </p:nvSpPr>
          <p:spPr>
            <a:xfrm>
              <a:off x="8169082" y="948633"/>
              <a:ext cx="1867825" cy="1093479"/>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1800"/>
                <a:buFont typeface="Play"/>
                <a:buNone/>
              </a:pPr>
              <a:r>
                <a:rPr lang="en-US" sz="1800">
                  <a:solidFill>
                    <a:schemeClr val="lt1"/>
                  </a:solidFill>
                  <a:latin typeface="Play"/>
                  <a:ea typeface="Play"/>
                  <a:cs typeface="Play"/>
                  <a:sym typeface="Play"/>
                </a:rPr>
                <a:t>Exploratory Data Analysis (EDA)</a:t>
              </a:r>
              <a:endParaRPr/>
            </a:p>
          </p:txBody>
        </p:sp>
      </p:grpSp>
      <p:pic>
        <p:nvPicPr>
          <p:cNvPr descr="House with solid fill" id="245" name="Google Shape;245;p13"/>
          <p:cNvPicPr preferRelativeResize="0"/>
          <p:nvPr/>
        </p:nvPicPr>
        <p:blipFill rotWithShape="1">
          <a:blip r:embed="rId3">
            <a:alphaModFix/>
          </a:blip>
          <a:srcRect b="0" l="0" r="0" t="0"/>
          <a:stretch/>
        </p:blipFill>
        <p:spPr>
          <a:xfrm>
            <a:off x="9807389" y="136712"/>
            <a:ext cx="2236693" cy="2292723"/>
          </a:xfrm>
          <a:prstGeom prst="rect">
            <a:avLst/>
          </a:prstGeom>
          <a:noFill/>
          <a:ln>
            <a:noFill/>
          </a:ln>
        </p:spPr>
      </p:pic>
      <p:pic>
        <p:nvPicPr>
          <p:cNvPr descr="A calculator" id="246" name="Google Shape;246;p13"/>
          <p:cNvPicPr preferRelativeResize="0"/>
          <p:nvPr/>
        </p:nvPicPr>
        <p:blipFill rotWithShape="1">
          <a:blip r:embed="rId4">
            <a:alphaModFix/>
          </a:blip>
          <a:srcRect b="0" l="0" r="0" t="0"/>
          <a:stretch/>
        </p:blipFill>
        <p:spPr>
          <a:xfrm>
            <a:off x="-941294" y="5053851"/>
            <a:ext cx="2879912" cy="2241178"/>
          </a:xfrm>
          <a:prstGeom prst="rect">
            <a:avLst/>
          </a:prstGeom>
          <a:noFill/>
          <a:ln>
            <a:noFill/>
          </a:ln>
        </p:spPr>
      </p:pic>
      <p:pic>
        <p:nvPicPr>
          <p:cNvPr descr="Dollar with solid fill" id="247" name="Google Shape;247;p13"/>
          <p:cNvPicPr preferRelativeResize="0"/>
          <p:nvPr/>
        </p:nvPicPr>
        <p:blipFill rotWithShape="1">
          <a:blip r:embed="rId5">
            <a:alphaModFix/>
          </a:blip>
          <a:srcRect b="0" l="0" r="0" t="0"/>
          <a:stretch/>
        </p:blipFill>
        <p:spPr>
          <a:xfrm>
            <a:off x="11129683" y="2221006"/>
            <a:ext cx="914400" cy="914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14"/>
          <p:cNvSpPr txBox="1"/>
          <p:nvPr>
            <p:ph type="title"/>
          </p:nvPr>
        </p:nvSpPr>
        <p:spPr>
          <a:xfrm>
            <a:off x="838200" y="365125"/>
            <a:ext cx="10515600" cy="1325563"/>
          </a:xfrm>
          <a:prstGeom prst="rect">
            <a:avLst/>
          </a:prstGeom>
          <a:solidFill>
            <a:srgbClr val="D0D0D0"/>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7925C"/>
              </a:buClr>
              <a:buSzPts val="4400"/>
              <a:buFont typeface="Play"/>
              <a:buNone/>
            </a:pPr>
            <a:r>
              <a:rPr b="1" lang="en-US">
                <a:solidFill>
                  <a:srgbClr val="F7925C"/>
                </a:solidFill>
              </a:rPr>
              <a:t>02 : Housing Price</a:t>
            </a:r>
            <a:endParaRPr/>
          </a:p>
        </p:txBody>
      </p:sp>
      <p:sp>
        <p:nvSpPr>
          <p:cNvPr id="253" name="Google Shape;253;p14"/>
          <p:cNvSpPr txBox="1"/>
          <p:nvPr>
            <p:ph idx="1" type="body"/>
          </p:nvPr>
        </p:nvSpPr>
        <p:spPr>
          <a:xfrm>
            <a:off x="838200" y="1825625"/>
            <a:ext cx="10515600" cy="4833190"/>
          </a:xfrm>
          <a:prstGeom prst="rect">
            <a:avLst/>
          </a:prstGeom>
          <a:solidFill>
            <a:srgbClr val="F2F2F2"/>
          </a:solid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Methodology : Data Understanding</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1800"/>
              <a:buNone/>
            </a:pPr>
            <a:r>
              <a:t/>
            </a:r>
            <a:endParaRPr sz="1800"/>
          </a:p>
          <a:p>
            <a:pPr indent="0" lvl="0" marL="0" rtl="0" algn="l">
              <a:lnSpc>
                <a:spcPct val="90000"/>
              </a:lnSpc>
              <a:spcBef>
                <a:spcPts val="1000"/>
              </a:spcBef>
              <a:spcAft>
                <a:spcPts val="0"/>
              </a:spcAft>
              <a:buClr>
                <a:schemeClr val="dk1"/>
              </a:buClr>
              <a:buSzPts val="1800"/>
              <a:buNone/>
            </a:pPr>
            <a:r>
              <a:rPr lang="en-US" sz="1800"/>
              <a:t>Note : Variabel-variabel pada tabel di atas yang akan menjadi fokus analisis pada project Housing Price ini.</a:t>
            </a:r>
            <a:endParaRPr/>
          </a:p>
          <a:p>
            <a:pPr indent="0" lvl="0" marL="0" rtl="0" algn="l">
              <a:lnSpc>
                <a:spcPct val="90000"/>
              </a:lnSpc>
              <a:spcBef>
                <a:spcPts val="1000"/>
              </a:spcBef>
              <a:spcAft>
                <a:spcPts val="0"/>
              </a:spcAft>
              <a:buClr>
                <a:schemeClr val="dk1"/>
              </a:buClr>
              <a:buSzPts val="2800"/>
              <a:buNone/>
            </a:pPr>
            <a:r>
              <a:t/>
            </a:r>
            <a:endParaRPr/>
          </a:p>
        </p:txBody>
      </p:sp>
      <p:graphicFrame>
        <p:nvGraphicFramePr>
          <p:cNvPr id="254" name="Google Shape;254;p14"/>
          <p:cNvGraphicFramePr/>
          <p:nvPr/>
        </p:nvGraphicFramePr>
        <p:xfrm>
          <a:off x="991643" y="2620027"/>
          <a:ext cx="3000000" cy="3000000"/>
        </p:xfrm>
        <a:graphic>
          <a:graphicData uri="http://schemas.openxmlformats.org/drawingml/2006/table">
            <a:tbl>
              <a:tblPr bandRow="1" firstRow="1">
                <a:noFill/>
                <a:tableStyleId>{27E1F558-2207-48D2-94C2-1ADC998A6716}</a:tableStyleId>
              </a:tblPr>
              <a:tblGrid>
                <a:gridCol w="4328275"/>
                <a:gridCol w="4848925"/>
              </a:tblGrid>
              <a:tr h="407100">
                <a:tc>
                  <a:txBody>
                    <a:bodyPr/>
                    <a:lstStyle/>
                    <a:p>
                      <a:pPr indent="0" lvl="0" marL="0" marR="0" rtl="0" algn="l">
                        <a:spcBef>
                          <a:spcPts val="0"/>
                        </a:spcBef>
                        <a:spcAft>
                          <a:spcPts val="0"/>
                        </a:spcAft>
                        <a:buNone/>
                      </a:pPr>
                      <a:r>
                        <a:rPr lang="en-US" sz="1800"/>
                        <a:t>Variables</a:t>
                      </a:r>
                      <a:endParaRPr/>
                    </a:p>
                  </a:txBody>
                  <a:tcPr marT="45725" marB="45725" marR="91450" marL="91450"/>
                </a:tc>
                <a:tc>
                  <a:txBody>
                    <a:bodyPr/>
                    <a:lstStyle/>
                    <a:p>
                      <a:pPr indent="0" lvl="0" marL="0" marR="0" rtl="0" algn="l">
                        <a:spcBef>
                          <a:spcPts val="0"/>
                        </a:spcBef>
                        <a:spcAft>
                          <a:spcPts val="0"/>
                        </a:spcAft>
                        <a:buNone/>
                      </a:pPr>
                      <a:r>
                        <a:rPr lang="en-US" sz="1800"/>
                        <a:t>Deskripsi</a:t>
                      </a:r>
                      <a:endParaRPr sz="1800"/>
                    </a:p>
                  </a:txBody>
                  <a:tcPr marT="45725" marB="45725" marR="91450" marL="91450"/>
                </a:tc>
              </a:tr>
              <a:tr h="407100">
                <a:tc>
                  <a:txBody>
                    <a:bodyPr/>
                    <a:lstStyle/>
                    <a:p>
                      <a:pPr indent="0" lvl="0" marL="0" marR="0" rtl="0" algn="l">
                        <a:spcBef>
                          <a:spcPts val="0"/>
                        </a:spcBef>
                        <a:spcAft>
                          <a:spcPts val="0"/>
                        </a:spcAft>
                        <a:buNone/>
                      </a:pPr>
                      <a:r>
                        <a:rPr lang="en-US" sz="1800"/>
                        <a:t>Utilities</a:t>
                      </a:r>
                      <a:endParaRPr/>
                    </a:p>
                  </a:txBody>
                  <a:tcPr marT="45725" marB="45725" marR="91450" marL="91450"/>
                </a:tc>
                <a:tc>
                  <a:txBody>
                    <a:bodyPr/>
                    <a:lstStyle/>
                    <a:p>
                      <a:pPr indent="0" lvl="0" marL="0" marR="0" rtl="0" algn="l">
                        <a:spcBef>
                          <a:spcPts val="0"/>
                        </a:spcBef>
                        <a:spcAft>
                          <a:spcPts val="0"/>
                        </a:spcAft>
                        <a:buNone/>
                      </a:pPr>
                      <a:r>
                        <a:rPr lang="en-US" sz="1800"/>
                        <a:t>Feature yang disediakan oleh properti</a:t>
                      </a:r>
                      <a:endParaRPr/>
                    </a:p>
                  </a:txBody>
                  <a:tcPr marT="45725" marB="45725" marR="91450" marL="91450"/>
                </a:tc>
              </a:tr>
              <a:tr h="407100">
                <a:tc>
                  <a:txBody>
                    <a:bodyPr/>
                    <a:lstStyle/>
                    <a:p>
                      <a:pPr indent="0" lvl="0" marL="0" marR="0" rtl="0" algn="l">
                        <a:spcBef>
                          <a:spcPts val="0"/>
                        </a:spcBef>
                        <a:spcAft>
                          <a:spcPts val="0"/>
                        </a:spcAft>
                        <a:buNone/>
                      </a:pPr>
                      <a:r>
                        <a:rPr lang="en-US" sz="1800"/>
                        <a:t>HouseStyle</a:t>
                      </a:r>
                      <a:endParaRPr sz="1800"/>
                    </a:p>
                  </a:txBody>
                  <a:tcPr marT="45725" marB="45725" marR="91450" marL="91450"/>
                </a:tc>
                <a:tc>
                  <a:txBody>
                    <a:bodyPr/>
                    <a:lstStyle/>
                    <a:p>
                      <a:pPr indent="0" lvl="0" marL="0" marR="0" rtl="0" algn="l">
                        <a:spcBef>
                          <a:spcPts val="0"/>
                        </a:spcBef>
                        <a:spcAft>
                          <a:spcPts val="0"/>
                        </a:spcAft>
                        <a:buNone/>
                      </a:pPr>
                      <a:r>
                        <a:rPr lang="en-US" sz="1800"/>
                        <a:t>Gaya konstruksi properti</a:t>
                      </a:r>
                      <a:endParaRPr/>
                    </a:p>
                  </a:txBody>
                  <a:tcPr marT="45725" marB="45725" marR="91450" marL="91450"/>
                </a:tc>
              </a:tr>
              <a:tr h="407100">
                <a:tc>
                  <a:txBody>
                    <a:bodyPr/>
                    <a:lstStyle/>
                    <a:p>
                      <a:pPr indent="0" lvl="0" marL="0" marR="0" rtl="0" algn="l">
                        <a:spcBef>
                          <a:spcPts val="0"/>
                        </a:spcBef>
                        <a:spcAft>
                          <a:spcPts val="0"/>
                        </a:spcAft>
                        <a:buNone/>
                      </a:pPr>
                      <a:r>
                        <a:rPr lang="en-US" sz="1800"/>
                        <a:t>ExterQual</a:t>
                      </a:r>
                      <a:endParaRPr sz="1800"/>
                    </a:p>
                  </a:txBody>
                  <a:tcPr marT="45725" marB="45725" marR="91450" marL="91450"/>
                </a:tc>
                <a:tc>
                  <a:txBody>
                    <a:bodyPr/>
                    <a:lstStyle/>
                    <a:p>
                      <a:pPr indent="0" lvl="0" marL="0" marR="0" rtl="0" algn="l">
                        <a:spcBef>
                          <a:spcPts val="0"/>
                        </a:spcBef>
                        <a:spcAft>
                          <a:spcPts val="0"/>
                        </a:spcAft>
                        <a:buNone/>
                      </a:pPr>
                      <a:r>
                        <a:rPr lang="en-US" sz="1800"/>
                        <a:t>Kualitas material bagian exterior properti</a:t>
                      </a:r>
                      <a:endParaRPr/>
                    </a:p>
                  </a:txBody>
                  <a:tcPr marT="45725" marB="45725" marR="91450" marL="91450"/>
                </a:tc>
              </a:tr>
              <a:tr h="407100">
                <a:tc>
                  <a:txBody>
                    <a:bodyPr/>
                    <a:lstStyle/>
                    <a:p>
                      <a:pPr indent="0" lvl="0" marL="0" marR="0" rtl="0" algn="l">
                        <a:spcBef>
                          <a:spcPts val="0"/>
                        </a:spcBef>
                        <a:spcAft>
                          <a:spcPts val="0"/>
                        </a:spcAft>
                        <a:buNone/>
                      </a:pPr>
                      <a:r>
                        <a:rPr lang="en-US" sz="1800"/>
                        <a:t>SalePrice</a:t>
                      </a:r>
                      <a:endParaRPr sz="1800"/>
                    </a:p>
                  </a:txBody>
                  <a:tcPr marT="45725" marB="45725" marR="91450" marL="91450"/>
                </a:tc>
                <a:tc>
                  <a:txBody>
                    <a:bodyPr/>
                    <a:lstStyle/>
                    <a:p>
                      <a:pPr indent="0" lvl="0" marL="0" marR="0" rtl="0" algn="l">
                        <a:spcBef>
                          <a:spcPts val="0"/>
                        </a:spcBef>
                        <a:spcAft>
                          <a:spcPts val="0"/>
                        </a:spcAft>
                        <a:buNone/>
                      </a:pPr>
                      <a:r>
                        <a:rPr lang="en-US" sz="1800"/>
                        <a:t>Harga properti</a:t>
                      </a:r>
                      <a:endParaRPr/>
                    </a:p>
                  </a:txBody>
                  <a:tcPr marT="45725" marB="45725" marR="91450" marL="91450"/>
                </a:tc>
              </a:tr>
              <a:tr h="407100">
                <a:tc>
                  <a:txBody>
                    <a:bodyPr/>
                    <a:lstStyle/>
                    <a:p>
                      <a:pPr indent="0" lvl="0" marL="0" marR="0" rtl="0" algn="l">
                        <a:spcBef>
                          <a:spcPts val="0"/>
                        </a:spcBef>
                        <a:spcAft>
                          <a:spcPts val="0"/>
                        </a:spcAft>
                        <a:buNone/>
                      </a:pPr>
                      <a:r>
                        <a:rPr lang="en-US" sz="1800"/>
                        <a:t>GrlivArea</a:t>
                      </a:r>
                      <a:endParaRPr sz="1800"/>
                    </a:p>
                  </a:txBody>
                  <a:tcPr marT="45725" marB="45725" marR="91450" marL="91450"/>
                </a:tc>
                <a:tc>
                  <a:txBody>
                    <a:bodyPr/>
                    <a:lstStyle/>
                    <a:p>
                      <a:pPr indent="0" lvl="0" marL="0" marR="0" rtl="0" algn="l">
                        <a:spcBef>
                          <a:spcPts val="0"/>
                        </a:spcBef>
                        <a:spcAft>
                          <a:spcPts val="0"/>
                        </a:spcAft>
                        <a:buNone/>
                      </a:pPr>
                      <a:r>
                        <a:rPr lang="en-US" sz="1800"/>
                        <a:t>Luas area bangunan tidak termasuk Basement</a:t>
                      </a:r>
                      <a:endParaRPr/>
                    </a:p>
                  </a:txBody>
                  <a:tcPr marT="45725" marB="45725" marR="91450" marL="91450"/>
                </a:tc>
              </a:tr>
              <a:tr h="407100">
                <a:tc>
                  <a:txBody>
                    <a:bodyPr/>
                    <a:lstStyle/>
                    <a:p>
                      <a:pPr indent="0" lvl="0" marL="0" marR="0" rtl="0" algn="l">
                        <a:spcBef>
                          <a:spcPts val="0"/>
                        </a:spcBef>
                        <a:spcAft>
                          <a:spcPts val="0"/>
                        </a:spcAft>
                        <a:buNone/>
                      </a:pPr>
                      <a:r>
                        <a:rPr lang="en-US" sz="1800"/>
                        <a:t>PoolArea</a:t>
                      </a:r>
                      <a:endParaRPr sz="1800"/>
                    </a:p>
                  </a:txBody>
                  <a:tcPr marT="45725" marB="45725" marR="91450" marL="91450"/>
                </a:tc>
                <a:tc>
                  <a:txBody>
                    <a:bodyPr/>
                    <a:lstStyle/>
                    <a:p>
                      <a:pPr indent="0" lvl="0" marL="0" marR="0" rtl="0" algn="l">
                        <a:spcBef>
                          <a:spcPts val="0"/>
                        </a:spcBef>
                        <a:spcAft>
                          <a:spcPts val="0"/>
                        </a:spcAft>
                        <a:buNone/>
                      </a:pPr>
                      <a:r>
                        <a:rPr lang="en-US" sz="1800"/>
                        <a:t>Luas area kolam renang</a:t>
                      </a:r>
                      <a:endParaRPr/>
                    </a:p>
                  </a:txBody>
                  <a:tcPr marT="45725" marB="45725" marR="91450" marL="91450"/>
                </a:tc>
              </a:tr>
            </a:tbl>
          </a:graphicData>
        </a:graphic>
      </p:graphicFrame>
      <p:pic>
        <p:nvPicPr>
          <p:cNvPr descr="House with solid fill" id="255" name="Google Shape;255;p14"/>
          <p:cNvPicPr preferRelativeResize="0"/>
          <p:nvPr/>
        </p:nvPicPr>
        <p:blipFill rotWithShape="1">
          <a:blip r:embed="rId3">
            <a:alphaModFix/>
          </a:blip>
          <a:srcRect b="0" l="0" r="0" t="0"/>
          <a:stretch/>
        </p:blipFill>
        <p:spPr>
          <a:xfrm>
            <a:off x="9807389" y="136712"/>
            <a:ext cx="2236693" cy="2292723"/>
          </a:xfrm>
          <a:prstGeom prst="rect">
            <a:avLst/>
          </a:prstGeom>
          <a:noFill/>
          <a:ln>
            <a:noFill/>
          </a:ln>
        </p:spPr>
      </p:pic>
      <p:pic>
        <p:nvPicPr>
          <p:cNvPr descr="A calculator" id="256" name="Google Shape;256;p14"/>
          <p:cNvPicPr preferRelativeResize="0"/>
          <p:nvPr/>
        </p:nvPicPr>
        <p:blipFill rotWithShape="1">
          <a:blip r:embed="rId4">
            <a:alphaModFix/>
          </a:blip>
          <a:srcRect b="0" l="0" r="0" t="0"/>
          <a:stretch/>
        </p:blipFill>
        <p:spPr>
          <a:xfrm>
            <a:off x="-941294" y="5053851"/>
            <a:ext cx="2879912" cy="2241178"/>
          </a:xfrm>
          <a:prstGeom prst="rect">
            <a:avLst/>
          </a:prstGeom>
          <a:noFill/>
          <a:ln>
            <a:noFill/>
          </a:ln>
        </p:spPr>
      </p:pic>
      <p:pic>
        <p:nvPicPr>
          <p:cNvPr descr="Dollar with solid fill" id="257" name="Google Shape;257;p14"/>
          <p:cNvPicPr preferRelativeResize="0"/>
          <p:nvPr/>
        </p:nvPicPr>
        <p:blipFill rotWithShape="1">
          <a:blip r:embed="rId5">
            <a:alphaModFix/>
          </a:blip>
          <a:srcRect b="0" l="0" r="0" t="0"/>
          <a:stretch/>
        </p:blipFill>
        <p:spPr>
          <a:xfrm>
            <a:off x="11129683" y="2433918"/>
            <a:ext cx="914400" cy="914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15"/>
          <p:cNvSpPr txBox="1"/>
          <p:nvPr>
            <p:ph type="title"/>
          </p:nvPr>
        </p:nvSpPr>
        <p:spPr>
          <a:xfrm>
            <a:off x="838200" y="365125"/>
            <a:ext cx="10515600" cy="1325563"/>
          </a:xfrm>
          <a:prstGeom prst="rect">
            <a:avLst/>
          </a:prstGeom>
          <a:solidFill>
            <a:schemeClr val="lt2"/>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7925C"/>
              </a:buClr>
              <a:buSzPts val="4400"/>
              <a:buFont typeface="Play"/>
              <a:buNone/>
            </a:pPr>
            <a:r>
              <a:rPr b="1" lang="en-US">
                <a:solidFill>
                  <a:srgbClr val="F7925C"/>
                </a:solidFill>
              </a:rPr>
              <a:t>02 : Housing Price</a:t>
            </a:r>
            <a:endParaRPr/>
          </a:p>
        </p:txBody>
      </p:sp>
      <p:sp>
        <p:nvSpPr>
          <p:cNvPr id="263" name="Google Shape;263;p15"/>
          <p:cNvSpPr txBox="1"/>
          <p:nvPr>
            <p:ph idx="1" type="body"/>
          </p:nvPr>
        </p:nvSpPr>
        <p:spPr>
          <a:xfrm>
            <a:off x="838200" y="1825625"/>
            <a:ext cx="10515600" cy="4351338"/>
          </a:xfrm>
          <a:prstGeom prst="rect">
            <a:avLst/>
          </a:prstGeom>
          <a:solidFill>
            <a:srgbClr val="F2F2F2"/>
          </a:solid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800"/>
              <a:buNone/>
            </a:pPr>
            <a:r>
              <a:rPr lang="en-US"/>
              <a:t>Exploratory Data Analysis : 1D Visualization</a:t>
            </a:r>
            <a:endParaRPr/>
          </a:p>
          <a:p>
            <a:pPr indent="0" lvl="0" marL="5314950" rtl="0" algn="l">
              <a:lnSpc>
                <a:spcPct val="90000"/>
              </a:lnSpc>
              <a:spcBef>
                <a:spcPts val="1000"/>
              </a:spcBef>
              <a:spcAft>
                <a:spcPts val="0"/>
              </a:spcAft>
              <a:buClr>
                <a:schemeClr val="dk1"/>
              </a:buClr>
              <a:buSzPts val="2800"/>
              <a:buNone/>
            </a:pPr>
            <a:r>
              <a:t/>
            </a:r>
            <a:endParaRPr/>
          </a:p>
          <a:p>
            <a:pPr indent="0" lvl="0" marL="5314950" rtl="0" algn="just">
              <a:lnSpc>
                <a:spcPct val="90000"/>
              </a:lnSpc>
              <a:spcBef>
                <a:spcPts val="1000"/>
              </a:spcBef>
              <a:spcAft>
                <a:spcPts val="0"/>
              </a:spcAft>
              <a:buClr>
                <a:schemeClr val="dk1"/>
              </a:buClr>
              <a:buSzPts val="1800"/>
              <a:buNone/>
            </a:pPr>
            <a:r>
              <a:rPr lang="en-US" sz="1800"/>
              <a:t>Analisa :</a:t>
            </a:r>
            <a:endParaRPr/>
          </a:p>
          <a:p>
            <a:pPr indent="-342900" lvl="0" marL="5486400" rtl="0" algn="l">
              <a:lnSpc>
                <a:spcPct val="90000"/>
              </a:lnSpc>
              <a:spcBef>
                <a:spcPts val="1000"/>
              </a:spcBef>
              <a:spcAft>
                <a:spcPts val="0"/>
              </a:spcAft>
              <a:buSzPts val="1800"/>
              <a:buChar char="●"/>
            </a:pPr>
            <a:r>
              <a:rPr lang="en-US" sz="1800"/>
              <a:t>AllPub adalah kategori fasilitas paling lengkap yang disediakan properti berupa : Listrik, Gas, Air dan Septic Tank.</a:t>
            </a:r>
            <a:endParaRPr sz="1800"/>
          </a:p>
          <a:p>
            <a:pPr indent="-342900" lvl="0" marL="5486400" rtl="0" algn="l">
              <a:lnSpc>
                <a:spcPct val="90000"/>
              </a:lnSpc>
              <a:spcBef>
                <a:spcPts val="0"/>
              </a:spcBef>
              <a:spcAft>
                <a:spcPts val="0"/>
              </a:spcAft>
              <a:buSzPts val="1800"/>
              <a:buChar char="●"/>
            </a:pPr>
            <a:r>
              <a:rPr lang="en-US" sz="1800"/>
              <a:t>Barchart ini menunjukkan  bahwa hampir semua properti yang dipilih masyarakat setempat adalah yang memiliki kategori lengkap AllPub. </a:t>
            </a:r>
            <a:endParaRPr sz="1800"/>
          </a:p>
          <a:p>
            <a:pPr indent="-342900" lvl="0" marL="5486400" rtl="0" algn="l">
              <a:lnSpc>
                <a:spcPct val="90000"/>
              </a:lnSpc>
              <a:spcBef>
                <a:spcPts val="0"/>
              </a:spcBef>
              <a:spcAft>
                <a:spcPts val="0"/>
              </a:spcAft>
              <a:buSzPts val="1800"/>
              <a:buChar char="●"/>
            </a:pPr>
            <a:r>
              <a:rPr lang="en-US" sz="1800"/>
              <a:t>Pastinya di era modern, semua kalangan masyarakat menginginkan properti dengan fasilitas AllPub ini.</a:t>
            </a:r>
            <a:endParaRPr/>
          </a:p>
          <a:p>
            <a:pPr indent="-228600" lvl="0" marL="5314950" rtl="0" algn="just">
              <a:lnSpc>
                <a:spcPct val="90000"/>
              </a:lnSpc>
              <a:spcBef>
                <a:spcPts val="1000"/>
              </a:spcBef>
              <a:spcAft>
                <a:spcPts val="0"/>
              </a:spcAft>
              <a:buClr>
                <a:schemeClr val="dk1"/>
              </a:buClr>
              <a:buSzPts val="2800"/>
              <a:buNone/>
            </a:pPr>
            <a:r>
              <a:rPr lang="en-US"/>
              <a:t>  </a:t>
            </a:r>
            <a:endParaRPr/>
          </a:p>
        </p:txBody>
      </p:sp>
      <p:pic>
        <p:nvPicPr>
          <p:cNvPr descr="A calculator" id="264" name="Google Shape;264;p15"/>
          <p:cNvPicPr preferRelativeResize="0"/>
          <p:nvPr/>
        </p:nvPicPr>
        <p:blipFill rotWithShape="1">
          <a:blip r:embed="rId3">
            <a:alphaModFix/>
          </a:blip>
          <a:srcRect b="0" l="0" r="0" t="0"/>
          <a:stretch/>
        </p:blipFill>
        <p:spPr>
          <a:xfrm>
            <a:off x="-941294" y="5053851"/>
            <a:ext cx="2879912" cy="2241178"/>
          </a:xfrm>
          <a:prstGeom prst="rect">
            <a:avLst/>
          </a:prstGeom>
          <a:noFill/>
          <a:ln>
            <a:noFill/>
          </a:ln>
        </p:spPr>
      </p:pic>
      <p:pic>
        <p:nvPicPr>
          <p:cNvPr descr="Dollar with solid fill" id="265" name="Google Shape;265;p15"/>
          <p:cNvPicPr preferRelativeResize="0"/>
          <p:nvPr/>
        </p:nvPicPr>
        <p:blipFill rotWithShape="1">
          <a:blip r:embed="rId4">
            <a:alphaModFix/>
          </a:blip>
          <a:srcRect b="0" l="0" r="0" t="0"/>
          <a:stretch/>
        </p:blipFill>
        <p:spPr>
          <a:xfrm>
            <a:off x="11129683" y="2433918"/>
            <a:ext cx="914400" cy="914400"/>
          </a:xfrm>
          <a:prstGeom prst="rect">
            <a:avLst/>
          </a:prstGeom>
          <a:noFill/>
          <a:ln>
            <a:noFill/>
          </a:ln>
        </p:spPr>
      </p:pic>
      <p:pic>
        <p:nvPicPr>
          <p:cNvPr descr="House with solid fill" id="266" name="Google Shape;266;p15"/>
          <p:cNvPicPr preferRelativeResize="0"/>
          <p:nvPr/>
        </p:nvPicPr>
        <p:blipFill rotWithShape="1">
          <a:blip r:embed="rId5">
            <a:alphaModFix/>
          </a:blip>
          <a:srcRect b="0" l="0" r="0" t="0"/>
          <a:stretch/>
        </p:blipFill>
        <p:spPr>
          <a:xfrm>
            <a:off x="9807389" y="2241"/>
            <a:ext cx="2236693" cy="2292723"/>
          </a:xfrm>
          <a:prstGeom prst="rect">
            <a:avLst/>
          </a:prstGeom>
          <a:noFill/>
          <a:ln>
            <a:noFill/>
          </a:ln>
        </p:spPr>
      </p:pic>
      <p:pic>
        <p:nvPicPr>
          <p:cNvPr id="267" name="Google Shape;267;p15"/>
          <p:cNvPicPr preferRelativeResize="0"/>
          <p:nvPr/>
        </p:nvPicPr>
        <p:blipFill>
          <a:blip r:embed="rId6">
            <a:alphaModFix/>
          </a:blip>
          <a:stretch>
            <a:fillRect/>
          </a:stretch>
        </p:blipFill>
        <p:spPr>
          <a:xfrm>
            <a:off x="990100" y="2294975"/>
            <a:ext cx="5024101" cy="3801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16"/>
          <p:cNvSpPr txBox="1"/>
          <p:nvPr>
            <p:ph type="title"/>
          </p:nvPr>
        </p:nvSpPr>
        <p:spPr>
          <a:xfrm>
            <a:off x="838200" y="365125"/>
            <a:ext cx="10515600" cy="1325563"/>
          </a:xfrm>
          <a:prstGeom prst="rect">
            <a:avLst/>
          </a:prstGeom>
          <a:solidFill>
            <a:schemeClr val="lt2"/>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7925C"/>
              </a:buClr>
              <a:buSzPts val="4400"/>
              <a:buFont typeface="Play"/>
              <a:buNone/>
            </a:pPr>
            <a:r>
              <a:rPr b="1" lang="en-US">
                <a:solidFill>
                  <a:srgbClr val="F7925C"/>
                </a:solidFill>
              </a:rPr>
              <a:t>02 : Housing Price</a:t>
            </a:r>
            <a:endParaRPr/>
          </a:p>
        </p:txBody>
      </p:sp>
      <p:sp>
        <p:nvSpPr>
          <p:cNvPr id="273" name="Google Shape;273;p16"/>
          <p:cNvSpPr txBox="1"/>
          <p:nvPr>
            <p:ph idx="1" type="body"/>
          </p:nvPr>
        </p:nvSpPr>
        <p:spPr>
          <a:xfrm>
            <a:off x="838200" y="1825625"/>
            <a:ext cx="10515600" cy="4351338"/>
          </a:xfrm>
          <a:prstGeom prst="rect">
            <a:avLst/>
          </a:prstGeom>
          <a:solidFill>
            <a:srgbClr val="F2F2F2"/>
          </a:solidFill>
          <a:ln>
            <a:noFill/>
          </a:ln>
        </p:spPr>
        <p:txBody>
          <a:bodyPr anchorCtr="0" anchor="t" bIns="45700" lIns="91425" spcFirstLastPara="1" rIns="91425" wrap="square" tIns="45700">
            <a:normAutofit lnSpcReduction="20000"/>
          </a:bodyPr>
          <a:lstStyle/>
          <a:p>
            <a:pPr indent="0" lvl="0" marL="0" rtl="0" algn="l">
              <a:lnSpc>
                <a:spcPct val="90000"/>
              </a:lnSpc>
              <a:spcBef>
                <a:spcPts val="0"/>
              </a:spcBef>
              <a:spcAft>
                <a:spcPts val="0"/>
              </a:spcAft>
              <a:buClr>
                <a:schemeClr val="dk1"/>
              </a:buClr>
              <a:buSzPts val="2800"/>
              <a:buNone/>
            </a:pPr>
            <a:r>
              <a:rPr lang="en-US"/>
              <a:t>Exploratory Data Analysis : 1D Visualization</a:t>
            </a:r>
            <a:endParaRPr/>
          </a:p>
          <a:p>
            <a:pPr indent="0" lvl="0" marL="0" rtl="0" algn="l">
              <a:lnSpc>
                <a:spcPct val="90000"/>
              </a:lnSpc>
              <a:spcBef>
                <a:spcPts val="1000"/>
              </a:spcBef>
              <a:spcAft>
                <a:spcPts val="0"/>
              </a:spcAft>
              <a:buClr>
                <a:schemeClr val="dk1"/>
              </a:buClr>
              <a:buSzPts val="2800"/>
              <a:buNone/>
            </a:pPr>
            <a:r>
              <a:t/>
            </a:r>
            <a:endParaRPr/>
          </a:p>
          <a:p>
            <a:pPr indent="0" lvl="0" marL="5486400" rtl="0" algn="l">
              <a:lnSpc>
                <a:spcPct val="90000"/>
              </a:lnSpc>
              <a:spcBef>
                <a:spcPts val="1000"/>
              </a:spcBef>
              <a:spcAft>
                <a:spcPts val="0"/>
              </a:spcAft>
              <a:buClr>
                <a:schemeClr val="dk1"/>
              </a:buClr>
              <a:buSzPts val="1800"/>
              <a:buNone/>
            </a:pPr>
            <a:r>
              <a:t/>
            </a:r>
            <a:endParaRPr sz="1800"/>
          </a:p>
          <a:p>
            <a:pPr indent="0" lvl="0" marL="5486400" rtl="0" algn="l">
              <a:lnSpc>
                <a:spcPct val="90000"/>
              </a:lnSpc>
              <a:spcBef>
                <a:spcPts val="1000"/>
              </a:spcBef>
              <a:spcAft>
                <a:spcPts val="0"/>
              </a:spcAft>
              <a:buClr>
                <a:schemeClr val="dk1"/>
              </a:buClr>
              <a:buSzPts val="1800"/>
              <a:buNone/>
            </a:pPr>
            <a:r>
              <a:rPr lang="en-US" sz="1800"/>
              <a:t>Analisa:</a:t>
            </a:r>
            <a:endParaRPr/>
          </a:p>
          <a:p>
            <a:pPr indent="-342900" lvl="0" marL="5943600" rtl="0" algn="l">
              <a:lnSpc>
                <a:spcPct val="90000"/>
              </a:lnSpc>
              <a:spcBef>
                <a:spcPts val="1000"/>
              </a:spcBef>
              <a:spcAft>
                <a:spcPts val="0"/>
              </a:spcAft>
              <a:buSzPts val="1800"/>
              <a:buChar char="●"/>
            </a:pPr>
            <a:r>
              <a:rPr lang="en-US" sz="1800"/>
              <a:t>Barchart dari gaya bangunan (HouseStyle) yang dipilih mengindikasikan proporsi data yang imbalance. </a:t>
            </a:r>
            <a:endParaRPr sz="1800"/>
          </a:p>
          <a:p>
            <a:pPr indent="-342900" lvl="0" marL="5943600" rtl="0" algn="l">
              <a:lnSpc>
                <a:spcPct val="90000"/>
              </a:lnSpc>
              <a:spcBef>
                <a:spcPts val="0"/>
              </a:spcBef>
              <a:spcAft>
                <a:spcPts val="0"/>
              </a:spcAft>
              <a:buSzPts val="1800"/>
              <a:buChar char="●"/>
            </a:pPr>
            <a:r>
              <a:rPr lang="en-US" sz="1800"/>
              <a:t>Hampir 50% dari data menyebutkan bahwa properti yang dipilih adalah Gaya bangunan 1 lantai (1Story), di urutan kedua sekitar 30% memilih gaya bangunan 2 lantai (2Story) dan sisanya memilih gaya bangunan lain.  </a:t>
            </a:r>
            <a:endParaRPr sz="1800"/>
          </a:p>
          <a:p>
            <a:pPr indent="-342900" lvl="0" marL="5943600" rtl="0" algn="l">
              <a:lnSpc>
                <a:spcPct val="90000"/>
              </a:lnSpc>
              <a:spcBef>
                <a:spcPts val="0"/>
              </a:spcBef>
              <a:spcAft>
                <a:spcPts val="0"/>
              </a:spcAft>
              <a:buSzPts val="1800"/>
              <a:buChar char="●"/>
            </a:pPr>
            <a:r>
              <a:rPr lang="en-US" sz="1800"/>
              <a:t>Properti 1 lantai lebih umum karena lebih terjangkau dari segi harga. </a:t>
            </a:r>
            <a:endParaRPr/>
          </a:p>
          <a:p>
            <a:pPr indent="0" lvl="0" marL="0" rtl="0" algn="l">
              <a:lnSpc>
                <a:spcPct val="90000"/>
              </a:lnSpc>
              <a:spcBef>
                <a:spcPts val="1000"/>
              </a:spcBef>
              <a:spcAft>
                <a:spcPts val="0"/>
              </a:spcAft>
              <a:buClr>
                <a:schemeClr val="dk1"/>
              </a:buClr>
              <a:buSzPts val="2800"/>
              <a:buNone/>
            </a:pPr>
            <a:r>
              <a:t/>
            </a:r>
            <a:endParaRPr/>
          </a:p>
        </p:txBody>
      </p:sp>
      <p:pic>
        <p:nvPicPr>
          <p:cNvPr descr="A calculator" id="274" name="Google Shape;274;p16"/>
          <p:cNvPicPr preferRelativeResize="0"/>
          <p:nvPr/>
        </p:nvPicPr>
        <p:blipFill rotWithShape="1">
          <a:blip r:embed="rId3">
            <a:alphaModFix/>
          </a:blip>
          <a:srcRect b="0" l="0" r="0" t="0"/>
          <a:stretch/>
        </p:blipFill>
        <p:spPr>
          <a:xfrm>
            <a:off x="-941294" y="5053851"/>
            <a:ext cx="2879912" cy="2241178"/>
          </a:xfrm>
          <a:prstGeom prst="rect">
            <a:avLst/>
          </a:prstGeom>
          <a:noFill/>
          <a:ln>
            <a:noFill/>
          </a:ln>
        </p:spPr>
      </p:pic>
      <p:pic>
        <p:nvPicPr>
          <p:cNvPr descr="Dollar with solid fill" id="275" name="Google Shape;275;p16"/>
          <p:cNvPicPr preferRelativeResize="0"/>
          <p:nvPr/>
        </p:nvPicPr>
        <p:blipFill rotWithShape="1">
          <a:blip r:embed="rId4">
            <a:alphaModFix/>
          </a:blip>
          <a:srcRect b="0" l="0" r="0" t="0"/>
          <a:stretch/>
        </p:blipFill>
        <p:spPr>
          <a:xfrm>
            <a:off x="11129683" y="2433918"/>
            <a:ext cx="914400" cy="914400"/>
          </a:xfrm>
          <a:prstGeom prst="rect">
            <a:avLst/>
          </a:prstGeom>
          <a:noFill/>
          <a:ln>
            <a:noFill/>
          </a:ln>
        </p:spPr>
      </p:pic>
      <p:pic>
        <p:nvPicPr>
          <p:cNvPr descr="House with solid fill" id="276" name="Google Shape;276;p16"/>
          <p:cNvPicPr preferRelativeResize="0"/>
          <p:nvPr/>
        </p:nvPicPr>
        <p:blipFill rotWithShape="1">
          <a:blip r:embed="rId5">
            <a:alphaModFix/>
          </a:blip>
          <a:srcRect b="0" l="0" r="0" t="0"/>
          <a:stretch/>
        </p:blipFill>
        <p:spPr>
          <a:xfrm>
            <a:off x="9807389" y="2241"/>
            <a:ext cx="2236693" cy="2292723"/>
          </a:xfrm>
          <a:prstGeom prst="rect">
            <a:avLst/>
          </a:prstGeom>
          <a:noFill/>
          <a:ln>
            <a:noFill/>
          </a:ln>
        </p:spPr>
      </p:pic>
      <p:pic>
        <p:nvPicPr>
          <p:cNvPr id="277" name="Google Shape;277;p16"/>
          <p:cNvPicPr preferRelativeResize="0"/>
          <p:nvPr/>
        </p:nvPicPr>
        <p:blipFill>
          <a:blip r:embed="rId6">
            <a:alphaModFix/>
          </a:blip>
          <a:stretch>
            <a:fillRect/>
          </a:stretch>
        </p:blipFill>
        <p:spPr>
          <a:xfrm>
            <a:off x="838200" y="2294975"/>
            <a:ext cx="5363275" cy="37438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17"/>
          <p:cNvSpPr txBox="1"/>
          <p:nvPr>
            <p:ph type="title"/>
          </p:nvPr>
        </p:nvSpPr>
        <p:spPr>
          <a:xfrm>
            <a:off x="838200" y="365125"/>
            <a:ext cx="10515600" cy="1325563"/>
          </a:xfrm>
          <a:prstGeom prst="rect">
            <a:avLst/>
          </a:prstGeom>
          <a:solidFill>
            <a:schemeClr val="lt2"/>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7925C"/>
              </a:buClr>
              <a:buSzPts val="4400"/>
              <a:buFont typeface="Play"/>
              <a:buNone/>
            </a:pPr>
            <a:r>
              <a:rPr b="1" lang="en-US">
                <a:solidFill>
                  <a:srgbClr val="F7925C"/>
                </a:solidFill>
              </a:rPr>
              <a:t>02 : Housing Price</a:t>
            </a:r>
            <a:endParaRPr/>
          </a:p>
        </p:txBody>
      </p:sp>
      <p:sp>
        <p:nvSpPr>
          <p:cNvPr id="283" name="Google Shape;283;p17"/>
          <p:cNvSpPr txBox="1"/>
          <p:nvPr>
            <p:ph idx="1" type="body"/>
          </p:nvPr>
        </p:nvSpPr>
        <p:spPr>
          <a:xfrm>
            <a:off x="838200" y="1825625"/>
            <a:ext cx="10515600" cy="4351338"/>
          </a:xfrm>
          <a:prstGeom prst="rect">
            <a:avLst/>
          </a:prstGeom>
          <a:solidFill>
            <a:srgbClr val="F2F2F2"/>
          </a:solid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0"/>
              </a:spcBef>
              <a:spcAft>
                <a:spcPts val="0"/>
              </a:spcAft>
              <a:buClr>
                <a:schemeClr val="dk1"/>
              </a:buClr>
              <a:buSzPct val="100000"/>
              <a:buNone/>
            </a:pPr>
            <a:r>
              <a:rPr lang="en-US"/>
              <a:t>Eksploratory Data Analysis : 1D Visualization</a:t>
            </a:r>
            <a:endParaRPr/>
          </a:p>
          <a:p>
            <a:pPr indent="0" lvl="0" marL="0" rtl="0" algn="l">
              <a:lnSpc>
                <a:spcPct val="90000"/>
              </a:lnSpc>
              <a:spcBef>
                <a:spcPts val="1000"/>
              </a:spcBef>
              <a:spcAft>
                <a:spcPts val="0"/>
              </a:spcAft>
              <a:buClr>
                <a:schemeClr val="dk1"/>
              </a:buClr>
              <a:buSzPct val="100000"/>
              <a:buNone/>
            </a:pPr>
            <a:r>
              <a:t/>
            </a:r>
            <a:endParaRPr/>
          </a:p>
          <a:p>
            <a:pPr indent="0" lvl="0" marL="5372100" rtl="0" algn="l">
              <a:lnSpc>
                <a:spcPct val="90000"/>
              </a:lnSpc>
              <a:spcBef>
                <a:spcPts val="1000"/>
              </a:spcBef>
              <a:spcAft>
                <a:spcPts val="0"/>
              </a:spcAft>
              <a:buClr>
                <a:schemeClr val="dk1"/>
              </a:buClr>
              <a:buSzPct val="100000"/>
              <a:buNone/>
            </a:pPr>
            <a:r>
              <a:rPr lang="en-US" sz="1800"/>
              <a:t>Analisa :</a:t>
            </a:r>
            <a:endParaRPr/>
          </a:p>
          <a:p>
            <a:pPr indent="-334327" lvl="0" marL="5943600" rtl="0" algn="l">
              <a:lnSpc>
                <a:spcPct val="90000"/>
              </a:lnSpc>
              <a:spcBef>
                <a:spcPts val="1000"/>
              </a:spcBef>
              <a:spcAft>
                <a:spcPts val="0"/>
              </a:spcAft>
              <a:buSzPct val="100000"/>
              <a:buChar char="●"/>
            </a:pPr>
            <a:r>
              <a:rPr lang="en-US" sz="1800"/>
              <a:t>Porporsi data pada variabel ExterQual ini juga imbalance</a:t>
            </a:r>
            <a:endParaRPr sz="1800"/>
          </a:p>
          <a:p>
            <a:pPr indent="-334327" lvl="0" marL="5943600" rtl="0" algn="l">
              <a:lnSpc>
                <a:spcPct val="90000"/>
              </a:lnSpc>
              <a:spcBef>
                <a:spcPts val="0"/>
              </a:spcBef>
              <a:spcAft>
                <a:spcPts val="0"/>
              </a:spcAft>
              <a:buSzPct val="100000"/>
              <a:buChar char="●"/>
            </a:pPr>
            <a:r>
              <a:rPr lang="en-US" sz="1800"/>
              <a:t>Sekitar 60%  user memilih kategori bahan material bagian exterior berkualitas rata-rata (TA). </a:t>
            </a:r>
            <a:endParaRPr sz="1800"/>
          </a:p>
          <a:p>
            <a:pPr indent="-334327" lvl="0" marL="5943600" rtl="0" algn="l">
              <a:lnSpc>
                <a:spcPct val="90000"/>
              </a:lnSpc>
              <a:spcBef>
                <a:spcPts val="0"/>
              </a:spcBef>
              <a:spcAft>
                <a:spcPts val="0"/>
              </a:spcAft>
              <a:buSzPct val="100000"/>
              <a:buChar char="●"/>
            </a:pPr>
            <a:r>
              <a:rPr lang="en-US" sz="1800"/>
              <a:t>Sekitar 30% user memilih properti berkualitas baik (Gd) ,sedangkan sisanya memilih kualitas sangat baik (Ex) dan biasa (Fa). </a:t>
            </a:r>
            <a:endParaRPr sz="1800"/>
          </a:p>
          <a:p>
            <a:pPr indent="-334327" lvl="0" marL="5943600" rtl="0" algn="l">
              <a:lnSpc>
                <a:spcPct val="90000"/>
              </a:lnSpc>
              <a:spcBef>
                <a:spcPts val="0"/>
              </a:spcBef>
              <a:spcAft>
                <a:spcPts val="0"/>
              </a:spcAft>
              <a:buSzPct val="100000"/>
              <a:buChar char="●"/>
            </a:pPr>
            <a:r>
              <a:rPr lang="en-US" sz="1800"/>
              <a:t>Bahan material yang digunakan mempengaruhi harga properti. Namun kualitas rata – rata dan biasa cenderung tidak untuk jangka panjang sehingga lebih membutuhkan maintenance secara berkala. </a:t>
            </a:r>
            <a:br>
              <a:rPr lang="en-US" sz="1800"/>
            </a:br>
            <a:r>
              <a:rPr lang="en-US"/>
              <a:t>          </a:t>
            </a:r>
            <a:endParaRPr/>
          </a:p>
        </p:txBody>
      </p:sp>
      <p:pic>
        <p:nvPicPr>
          <p:cNvPr descr="A calculator" id="284" name="Google Shape;284;p17"/>
          <p:cNvPicPr preferRelativeResize="0"/>
          <p:nvPr/>
        </p:nvPicPr>
        <p:blipFill rotWithShape="1">
          <a:blip r:embed="rId3">
            <a:alphaModFix/>
          </a:blip>
          <a:srcRect b="0" l="0" r="0" t="0"/>
          <a:stretch/>
        </p:blipFill>
        <p:spPr>
          <a:xfrm>
            <a:off x="-941294" y="5053851"/>
            <a:ext cx="2879912" cy="2241178"/>
          </a:xfrm>
          <a:prstGeom prst="rect">
            <a:avLst/>
          </a:prstGeom>
          <a:noFill/>
          <a:ln>
            <a:noFill/>
          </a:ln>
        </p:spPr>
      </p:pic>
      <p:pic>
        <p:nvPicPr>
          <p:cNvPr descr="Dollar with solid fill" id="285" name="Google Shape;285;p17"/>
          <p:cNvPicPr preferRelativeResize="0"/>
          <p:nvPr/>
        </p:nvPicPr>
        <p:blipFill rotWithShape="1">
          <a:blip r:embed="rId4">
            <a:alphaModFix/>
          </a:blip>
          <a:srcRect b="0" l="0" r="0" t="0"/>
          <a:stretch/>
        </p:blipFill>
        <p:spPr>
          <a:xfrm>
            <a:off x="11129683" y="2433918"/>
            <a:ext cx="914400" cy="914400"/>
          </a:xfrm>
          <a:prstGeom prst="rect">
            <a:avLst/>
          </a:prstGeom>
          <a:noFill/>
          <a:ln>
            <a:noFill/>
          </a:ln>
        </p:spPr>
      </p:pic>
      <p:pic>
        <p:nvPicPr>
          <p:cNvPr descr="House with solid fill" id="286" name="Google Shape;286;p17"/>
          <p:cNvPicPr preferRelativeResize="0"/>
          <p:nvPr/>
        </p:nvPicPr>
        <p:blipFill rotWithShape="1">
          <a:blip r:embed="rId5">
            <a:alphaModFix/>
          </a:blip>
          <a:srcRect b="0" l="0" r="0" t="0"/>
          <a:stretch/>
        </p:blipFill>
        <p:spPr>
          <a:xfrm>
            <a:off x="9807389" y="2241"/>
            <a:ext cx="2236693" cy="2292723"/>
          </a:xfrm>
          <a:prstGeom prst="rect">
            <a:avLst/>
          </a:prstGeom>
          <a:noFill/>
          <a:ln>
            <a:noFill/>
          </a:ln>
        </p:spPr>
      </p:pic>
      <p:pic>
        <p:nvPicPr>
          <p:cNvPr id="287" name="Google Shape;287;p17"/>
          <p:cNvPicPr preferRelativeResize="0"/>
          <p:nvPr/>
        </p:nvPicPr>
        <p:blipFill>
          <a:blip r:embed="rId6">
            <a:alphaModFix/>
          </a:blip>
          <a:stretch>
            <a:fillRect/>
          </a:stretch>
        </p:blipFill>
        <p:spPr>
          <a:xfrm>
            <a:off x="951250" y="2294975"/>
            <a:ext cx="5176625" cy="3762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18"/>
          <p:cNvSpPr txBox="1"/>
          <p:nvPr>
            <p:ph type="title"/>
          </p:nvPr>
        </p:nvSpPr>
        <p:spPr>
          <a:xfrm>
            <a:off x="838200" y="365125"/>
            <a:ext cx="10515600" cy="1325563"/>
          </a:xfrm>
          <a:prstGeom prst="rect">
            <a:avLst/>
          </a:prstGeom>
          <a:solidFill>
            <a:schemeClr val="lt2"/>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7925C"/>
              </a:buClr>
              <a:buSzPts val="4400"/>
              <a:buFont typeface="Play"/>
              <a:buNone/>
            </a:pPr>
            <a:r>
              <a:rPr b="1" lang="en-US">
                <a:solidFill>
                  <a:srgbClr val="F7925C"/>
                </a:solidFill>
              </a:rPr>
              <a:t>02 : Housing Price</a:t>
            </a:r>
            <a:endParaRPr/>
          </a:p>
        </p:txBody>
      </p:sp>
      <p:sp>
        <p:nvSpPr>
          <p:cNvPr id="293" name="Google Shape;293;p18"/>
          <p:cNvSpPr txBox="1"/>
          <p:nvPr>
            <p:ph idx="1" type="body"/>
          </p:nvPr>
        </p:nvSpPr>
        <p:spPr>
          <a:xfrm>
            <a:off x="838200" y="1825625"/>
            <a:ext cx="10515600" cy="4351338"/>
          </a:xfrm>
          <a:prstGeom prst="rect">
            <a:avLst/>
          </a:prstGeom>
          <a:solidFill>
            <a:srgbClr val="F2F2F2"/>
          </a:solid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800"/>
              <a:buNone/>
            </a:pPr>
            <a:r>
              <a:rPr lang="en-US"/>
              <a:t>Exploratory Data Analysis : 1D Visualization</a:t>
            </a:r>
            <a:endParaRPr/>
          </a:p>
          <a:p>
            <a:pPr indent="0" lvl="0" marL="0" rtl="0" algn="l">
              <a:lnSpc>
                <a:spcPct val="90000"/>
              </a:lnSpc>
              <a:spcBef>
                <a:spcPts val="1000"/>
              </a:spcBef>
              <a:spcAft>
                <a:spcPts val="0"/>
              </a:spcAft>
              <a:buClr>
                <a:schemeClr val="dk1"/>
              </a:buClr>
              <a:buSzPts val="2800"/>
              <a:buNone/>
            </a:pPr>
            <a:r>
              <a:t/>
            </a:r>
            <a:endParaRPr/>
          </a:p>
          <a:p>
            <a:pPr indent="0" lvl="0" marL="6000750" rtl="0" algn="l">
              <a:lnSpc>
                <a:spcPct val="90000"/>
              </a:lnSpc>
              <a:spcBef>
                <a:spcPts val="1000"/>
              </a:spcBef>
              <a:spcAft>
                <a:spcPts val="0"/>
              </a:spcAft>
              <a:buClr>
                <a:schemeClr val="dk1"/>
              </a:buClr>
              <a:buSzPts val="1800"/>
              <a:buNone/>
            </a:pPr>
            <a:r>
              <a:rPr lang="en-US" sz="1800"/>
              <a:t>Analisa :</a:t>
            </a:r>
            <a:endParaRPr/>
          </a:p>
          <a:p>
            <a:pPr indent="-342900" lvl="0" marL="6400800" rtl="0" algn="l">
              <a:lnSpc>
                <a:spcPct val="90000"/>
              </a:lnSpc>
              <a:spcBef>
                <a:spcPts val="1000"/>
              </a:spcBef>
              <a:spcAft>
                <a:spcPts val="0"/>
              </a:spcAft>
              <a:buSzPts val="1800"/>
              <a:buChar char="●"/>
            </a:pPr>
            <a:r>
              <a:rPr lang="en-US" sz="1800"/>
              <a:t>Histogram variabel SalePrice ini cenderung Right-Skewed disebabkan adanya beberapa data harga yang anomali , dimana proporsi data harga properti terkonsentrasi di range harga 100.000 - 200.000 dari skala harga tertinggi 800.000. </a:t>
            </a:r>
            <a:endParaRPr sz="1800"/>
          </a:p>
          <a:p>
            <a:pPr indent="-342900" lvl="0" marL="6400800" rtl="0" algn="l">
              <a:lnSpc>
                <a:spcPct val="90000"/>
              </a:lnSpc>
              <a:spcBef>
                <a:spcPts val="0"/>
              </a:spcBef>
              <a:spcAft>
                <a:spcPts val="0"/>
              </a:spcAft>
              <a:buSzPts val="1800"/>
              <a:buChar char="●"/>
            </a:pPr>
            <a:r>
              <a:rPr lang="en-US" sz="1800"/>
              <a:t>Transformasi data (log10)  diperlukan untuk mendapatkan distribusi data yang lebih normal.</a:t>
            </a:r>
            <a:endParaRPr/>
          </a:p>
          <a:p>
            <a:pPr indent="0" lvl="0" marL="0" rtl="0" algn="l">
              <a:lnSpc>
                <a:spcPct val="90000"/>
              </a:lnSpc>
              <a:spcBef>
                <a:spcPts val="1000"/>
              </a:spcBef>
              <a:spcAft>
                <a:spcPts val="0"/>
              </a:spcAft>
              <a:buClr>
                <a:schemeClr val="dk1"/>
              </a:buClr>
              <a:buSzPts val="2800"/>
              <a:buNone/>
            </a:pPr>
            <a:r>
              <a:rPr lang="en-US"/>
              <a:t>                </a:t>
            </a:r>
            <a:endParaRPr/>
          </a:p>
        </p:txBody>
      </p:sp>
      <p:pic>
        <p:nvPicPr>
          <p:cNvPr descr="A calculator" id="294" name="Google Shape;294;p18"/>
          <p:cNvPicPr preferRelativeResize="0"/>
          <p:nvPr/>
        </p:nvPicPr>
        <p:blipFill rotWithShape="1">
          <a:blip r:embed="rId3">
            <a:alphaModFix/>
          </a:blip>
          <a:srcRect b="0" l="0" r="0" t="0"/>
          <a:stretch/>
        </p:blipFill>
        <p:spPr>
          <a:xfrm>
            <a:off x="-941294" y="5053851"/>
            <a:ext cx="2879912" cy="2241178"/>
          </a:xfrm>
          <a:prstGeom prst="rect">
            <a:avLst/>
          </a:prstGeom>
          <a:noFill/>
          <a:ln>
            <a:noFill/>
          </a:ln>
        </p:spPr>
      </p:pic>
      <p:pic>
        <p:nvPicPr>
          <p:cNvPr descr="Dollar with solid fill" id="295" name="Google Shape;295;p18"/>
          <p:cNvPicPr preferRelativeResize="0"/>
          <p:nvPr/>
        </p:nvPicPr>
        <p:blipFill rotWithShape="1">
          <a:blip r:embed="rId4">
            <a:alphaModFix/>
          </a:blip>
          <a:srcRect b="0" l="0" r="0" t="0"/>
          <a:stretch/>
        </p:blipFill>
        <p:spPr>
          <a:xfrm>
            <a:off x="11129683" y="2433918"/>
            <a:ext cx="914400" cy="914400"/>
          </a:xfrm>
          <a:prstGeom prst="rect">
            <a:avLst/>
          </a:prstGeom>
          <a:noFill/>
          <a:ln>
            <a:noFill/>
          </a:ln>
        </p:spPr>
      </p:pic>
      <p:pic>
        <p:nvPicPr>
          <p:cNvPr descr="House with solid fill" id="296" name="Google Shape;296;p18"/>
          <p:cNvPicPr preferRelativeResize="0"/>
          <p:nvPr/>
        </p:nvPicPr>
        <p:blipFill rotWithShape="1">
          <a:blip r:embed="rId5">
            <a:alphaModFix/>
          </a:blip>
          <a:srcRect b="0" l="0" r="0" t="0"/>
          <a:stretch/>
        </p:blipFill>
        <p:spPr>
          <a:xfrm>
            <a:off x="9807389" y="2241"/>
            <a:ext cx="2236693" cy="2292723"/>
          </a:xfrm>
          <a:prstGeom prst="rect">
            <a:avLst/>
          </a:prstGeom>
          <a:noFill/>
          <a:ln>
            <a:noFill/>
          </a:ln>
        </p:spPr>
      </p:pic>
      <p:pic>
        <p:nvPicPr>
          <p:cNvPr id="297" name="Google Shape;297;p18"/>
          <p:cNvPicPr preferRelativeResize="0"/>
          <p:nvPr/>
        </p:nvPicPr>
        <p:blipFill>
          <a:blip r:embed="rId6">
            <a:alphaModFix/>
          </a:blip>
          <a:stretch>
            <a:fillRect/>
          </a:stretch>
        </p:blipFill>
        <p:spPr>
          <a:xfrm>
            <a:off x="972200" y="2193100"/>
            <a:ext cx="5646326" cy="3869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19"/>
          <p:cNvSpPr txBox="1"/>
          <p:nvPr>
            <p:ph type="title"/>
          </p:nvPr>
        </p:nvSpPr>
        <p:spPr>
          <a:xfrm>
            <a:off x="838200" y="365125"/>
            <a:ext cx="10515600" cy="1325563"/>
          </a:xfrm>
          <a:prstGeom prst="rect">
            <a:avLst/>
          </a:prstGeom>
          <a:solidFill>
            <a:schemeClr val="lt2"/>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7925C"/>
              </a:buClr>
              <a:buSzPts val="4400"/>
              <a:buFont typeface="Play"/>
              <a:buNone/>
            </a:pPr>
            <a:r>
              <a:rPr b="1" lang="en-US">
                <a:solidFill>
                  <a:srgbClr val="F7925C"/>
                </a:solidFill>
              </a:rPr>
              <a:t>02 : Housing Price</a:t>
            </a:r>
            <a:endParaRPr/>
          </a:p>
        </p:txBody>
      </p:sp>
      <p:sp>
        <p:nvSpPr>
          <p:cNvPr id="303" name="Google Shape;303;p19"/>
          <p:cNvSpPr txBox="1"/>
          <p:nvPr>
            <p:ph idx="1" type="body"/>
          </p:nvPr>
        </p:nvSpPr>
        <p:spPr>
          <a:xfrm>
            <a:off x="838200" y="1825625"/>
            <a:ext cx="10515600" cy="4351338"/>
          </a:xfrm>
          <a:prstGeom prst="rect">
            <a:avLst/>
          </a:prstGeom>
          <a:solidFill>
            <a:srgbClr val="F2F2F2"/>
          </a:solidFill>
          <a:ln>
            <a:noFill/>
          </a:ln>
        </p:spPr>
        <p:txBody>
          <a:bodyPr anchorCtr="0" anchor="t" bIns="45700" lIns="91425" spcFirstLastPara="1" rIns="91425" wrap="square" tIns="45700">
            <a:normAutofit lnSpcReduction="20000"/>
          </a:bodyPr>
          <a:lstStyle/>
          <a:p>
            <a:pPr indent="0" lvl="0" marL="0" rtl="0" algn="l">
              <a:lnSpc>
                <a:spcPct val="90000"/>
              </a:lnSpc>
              <a:spcBef>
                <a:spcPts val="0"/>
              </a:spcBef>
              <a:spcAft>
                <a:spcPts val="0"/>
              </a:spcAft>
              <a:buClr>
                <a:schemeClr val="dk1"/>
              </a:buClr>
              <a:buSzPts val="2800"/>
              <a:buNone/>
            </a:pPr>
            <a:r>
              <a:rPr lang="en-US"/>
              <a:t>Exploratory Data Analysis : 1D Visualization</a:t>
            </a:r>
            <a:endParaRPr/>
          </a:p>
          <a:p>
            <a:pPr indent="0" lvl="0" marL="0" rtl="0" algn="l">
              <a:lnSpc>
                <a:spcPct val="90000"/>
              </a:lnSpc>
              <a:spcBef>
                <a:spcPts val="1000"/>
              </a:spcBef>
              <a:spcAft>
                <a:spcPts val="0"/>
              </a:spcAft>
              <a:buClr>
                <a:schemeClr val="dk1"/>
              </a:buClr>
              <a:buSzPts val="2800"/>
              <a:buNone/>
            </a:pPr>
            <a:r>
              <a:t/>
            </a:r>
            <a:endParaRPr/>
          </a:p>
          <a:p>
            <a:pPr indent="0" lvl="0" marL="5772150" rtl="0" algn="l">
              <a:lnSpc>
                <a:spcPct val="90000"/>
              </a:lnSpc>
              <a:spcBef>
                <a:spcPts val="1000"/>
              </a:spcBef>
              <a:spcAft>
                <a:spcPts val="0"/>
              </a:spcAft>
              <a:buClr>
                <a:schemeClr val="dk1"/>
              </a:buClr>
              <a:buSzPts val="1800"/>
              <a:buNone/>
            </a:pPr>
            <a:r>
              <a:t/>
            </a:r>
            <a:endParaRPr sz="1800"/>
          </a:p>
          <a:p>
            <a:pPr indent="0" lvl="0" marL="5772150" rtl="0" algn="l">
              <a:lnSpc>
                <a:spcPct val="90000"/>
              </a:lnSpc>
              <a:spcBef>
                <a:spcPts val="1000"/>
              </a:spcBef>
              <a:spcAft>
                <a:spcPts val="0"/>
              </a:spcAft>
              <a:buClr>
                <a:schemeClr val="dk1"/>
              </a:buClr>
              <a:buSzPts val="1800"/>
              <a:buNone/>
            </a:pPr>
            <a:r>
              <a:t/>
            </a:r>
            <a:endParaRPr sz="1800"/>
          </a:p>
          <a:p>
            <a:pPr indent="0" lvl="0" marL="5772150" rtl="0" algn="l">
              <a:lnSpc>
                <a:spcPct val="90000"/>
              </a:lnSpc>
              <a:spcBef>
                <a:spcPts val="1000"/>
              </a:spcBef>
              <a:spcAft>
                <a:spcPts val="0"/>
              </a:spcAft>
              <a:buClr>
                <a:schemeClr val="dk1"/>
              </a:buClr>
              <a:buSzPts val="1800"/>
              <a:buNone/>
            </a:pPr>
            <a:r>
              <a:t/>
            </a:r>
            <a:endParaRPr sz="1800"/>
          </a:p>
          <a:p>
            <a:pPr indent="0" lvl="0" marL="5772150" rtl="0" algn="l">
              <a:lnSpc>
                <a:spcPct val="90000"/>
              </a:lnSpc>
              <a:spcBef>
                <a:spcPts val="1000"/>
              </a:spcBef>
              <a:spcAft>
                <a:spcPts val="0"/>
              </a:spcAft>
              <a:buClr>
                <a:schemeClr val="dk1"/>
              </a:buClr>
              <a:buSzPts val="1800"/>
              <a:buNone/>
            </a:pPr>
            <a:r>
              <a:t/>
            </a:r>
            <a:endParaRPr sz="1800"/>
          </a:p>
          <a:p>
            <a:pPr indent="0" lvl="0" marL="5772150" rtl="0" algn="l">
              <a:lnSpc>
                <a:spcPct val="90000"/>
              </a:lnSpc>
              <a:spcBef>
                <a:spcPts val="1000"/>
              </a:spcBef>
              <a:spcAft>
                <a:spcPts val="0"/>
              </a:spcAft>
              <a:buClr>
                <a:schemeClr val="dk1"/>
              </a:buClr>
              <a:buSzPts val="1800"/>
              <a:buNone/>
            </a:pPr>
            <a:r>
              <a:t/>
            </a:r>
            <a:endParaRPr sz="1800"/>
          </a:p>
          <a:p>
            <a:pPr indent="0" lvl="0" marL="5772150" rtl="0" algn="l">
              <a:lnSpc>
                <a:spcPct val="90000"/>
              </a:lnSpc>
              <a:spcBef>
                <a:spcPts val="1000"/>
              </a:spcBef>
              <a:spcAft>
                <a:spcPts val="0"/>
              </a:spcAft>
              <a:buClr>
                <a:schemeClr val="dk1"/>
              </a:buClr>
              <a:buSzPts val="1800"/>
              <a:buNone/>
            </a:pPr>
            <a:r>
              <a:t/>
            </a:r>
            <a:endParaRPr sz="1800"/>
          </a:p>
          <a:p>
            <a:pPr indent="0" lvl="0" marL="5772150" rtl="0" algn="l">
              <a:lnSpc>
                <a:spcPct val="90000"/>
              </a:lnSpc>
              <a:spcBef>
                <a:spcPts val="1000"/>
              </a:spcBef>
              <a:spcAft>
                <a:spcPts val="0"/>
              </a:spcAft>
              <a:buClr>
                <a:schemeClr val="dk1"/>
              </a:buClr>
              <a:buSzPts val="1800"/>
              <a:buNone/>
            </a:pPr>
            <a:r>
              <a:t/>
            </a:r>
            <a:endParaRPr sz="1800"/>
          </a:p>
          <a:p>
            <a:pPr indent="0" lvl="0" marL="5772150" rtl="0" algn="l">
              <a:lnSpc>
                <a:spcPct val="90000"/>
              </a:lnSpc>
              <a:spcBef>
                <a:spcPts val="1000"/>
              </a:spcBef>
              <a:spcAft>
                <a:spcPts val="0"/>
              </a:spcAft>
              <a:buClr>
                <a:schemeClr val="dk1"/>
              </a:buClr>
              <a:buSzPts val="1800"/>
              <a:buNone/>
            </a:pPr>
            <a:r>
              <a:rPr lang="en-US" sz="1800"/>
              <a:t>Note :</a:t>
            </a:r>
            <a:endParaRPr/>
          </a:p>
          <a:p>
            <a:pPr indent="-342900" lvl="0" marL="5943600" rtl="0" algn="l">
              <a:lnSpc>
                <a:spcPct val="90000"/>
              </a:lnSpc>
              <a:spcBef>
                <a:spcPts val="1000"/>
              </a:spcBef>
              <a:spcAft>
                <a:spcPts val="0"/>
              </a:spcAft>
              <a:buSzPts val="1800"/>
              <a:buChar char="●"/>
            </a:pPr>
            <a:r>
              <a:rPr lang="en-US" sz="1800"/>
              <a:t>Hasil Transformasi Log10 pada variabel SalePrice membuat distribusi data menjadi lebih normal</a:t>
            </a:r>
            <a:endParaRPr/>
          </a:p>
        </p:txBody>
      </p:sp>
      <p:pic>
        <p:nvPicPr>
          <p:cNvPr descr="A calculator" id="304" name="Google Shape;304;p19"/>
          <p:cNvPicPr preferRelativeResize="0"/>
          <p:nvPr/>
        </p:nvPicPr>
        <p:blipFill rotWithShape="1">
          <a:blip r:embed="rId3">
            <a:alphaModFix/>
          </a:blip>
          <a:srcRect b="0" l="0" r="0" t="0"/>
          <a:stretch/>
        </p:blipFill>
        <p:spPr>
          <a:xfrm>
            <a:off x="-941294" y="5053851"/>
            <a:ext cx="2879912" cy="2241178"/>
          </a:xfrm>
          <a:prstGeom prst="rect">
            <a:avLst/>
          </a:prstGeom>
          <a:noFill/>
          <a:ln>
            <a:noFill/>
          </a:ln>
        </p:spPr>
      </p:pic>
      <p:pic>
        <p:nvPicPr>
          <p:cNvPr descr="Dollar with solid fill" id="305" name="Google Shape;305;p19"/>
          <p:cNvPicPr preferRelativeResize="0"/>
          <p:nvPr/>
        </p:nvPicPr>
        <p:blipFill rotWithShape="1">
          <a:blip r:embed="rId4">
            <a:alphaModFix/>
          </a:blip>
          <a:srcRect b="0" l="0" r="0" t="0"/>
          <a:stretch/>
        </p:blipFill>
        <p:spPr>
          <a:xfrm>
            <a:off x="11129683" y="2433918"/>
            <a:ext cx="914400" cy="914400"/>
          </a:xfrm>
          <a:prstGeom prst="rect">
            <a:avLst/>
          </a:prstGeom>
          <a:noFill/>
          <a:ln>
            <a:noFill/>
          </a:ln>
        </p:spPr>
      </p:pic>
      <p:pic>
        <p:nvPicPr>
          <p:cNvPr descr="House with solid fill" id="306" name="Google Shape;306;p19"/>
          <p:cNvPicPr preferRelativeResize="0"/>
          <p:nvPr/>
        </p:nvPicPr>
        <p:blipFill rotWithShape="1">
          <a:blip r:embed="rId5">
            <a:alphaModFix/>
          </a:blip>
          <a:srcRect b="0" l="0" r="0" t="0"/>
          <a:stretch/>
        </p:blipFill>
        <p:spPr>
          <a:xfrm>
            <a:off x="9807389" y="2241"/>
            <a:ext cx="2236693" cy="2292723"/>
          </a:xfrm>
          <a:prstGeom prst="rect">
            <a:avLst/>
          </a:prstGeom>
          <a:noFill/>
          <a:ln>
            <a:noFill/>
          </a:ln>
        </p:spPr>
      </p:pic>
      <p:pic>
        <p:nvPicPr>
          <p:cNvPr id="307" name="Google Shape;307;p19"/>
          <p:cNvPicPr preferRelativeResize="0"/>
          <p:nvPr/>
        </p:nvPicPr>
        <p:blipFill>
          <a:blip r:embed="rId6">
            <a:alphaModFix/>
          </a:blip>
          <a:stretch>
            <a:fillRect/>
          </a:stretch>
        </p:blipFill>
        <p:spPr>
          <a:xfrm>
            <a:off x="838200" y="2193075"/>
            <a:ext cx="5608600" cy="3856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 name="Shape 93"/>
        <p:cNvGrpSpPr/>
        <p:nvPr/>
      </p:nvGrpSpPr>
      <p:grpSpPr>
        <a:xfrm>
          <a:off x="0" y="0"/>
          <a:ext cx="0" cy="0"/>
          <a:chOff x="0" y="0"/>
          <a:chExt cx="0" cy="0"/>
        </a:xfrm>
      </p:grpSpPr>
      <p:sp>
        <p:nvSpPr>
          <p:cNvPr id="94" name="Google Shape;94;p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5" name="Google Shape;95;p2"/>
          <p:cNvSpPr/>
          <p:nvPr/>
        </p:nvSpPr>
        <p:spPr>
          <a:xfrm>
            <a:off x="-15028" y="-1"/>
            <a:ext cx="12192000" cy="6857999"/>
          </a:xfrm>
          <a:prstGeom prst="rect">
            <a:avLst/>
          </a:prstGeom>
          <a:solidFill>
            <a:srgbClr val="82766A">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6" name="Google Shape;96;p2"/>
          <p:cNvSpPr txBox="1"/>
          <p:nvPr>
            <p:ph type="title"/>
          </p:nvPr>
        </p:nvSpPr>
        <p:spPr>
          <a:xfrm>
            <a:off x="1137035" y="609600"/>
            <a:ext cx="3595678" cy="133083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en-US"/>
              <a:t>About Me</a:t>
            </a:r>
            <a:endParaRPr/>
          </a:p>
        </p:txBody>
      </p:sp>
      <p:sp>
        <p:nvSpPr>
          <p:cNvPr id="97" name="Google Shape;97;p2"/>
          <p:cNvSpPr txBox="1"/>
          <p:nvPr>
            <p:ph idx="1" type="body"/>
          </p:nvPr>
        </p:nvSpPr>
        <p:spPr>
          <a:xfrm>
            <a:off x="746084" y="2226677"/>
            <a:ext cx="3816900" cy="39087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000"/>
              <a:buChar char="•"/>
            </a:pPr>
            <a:r>
              <a:rPr b="1" lang="en-US" sz="2000"/>
              <a:t>Effendy Napitupulu</a:t>
            </a:r>
            <a:endParaRPr/>
          </a:p>
          <a:p>
            <a:pPr indent="-171450" lvl="1" marL="457200" rtl="0" algn="l">
              <a:lnSpc>
                <a:spcPct val="90000"/>
              </a:lnSpc>
              <a:spcBef>
                <a:spcPts val="500"/>
              </a:spcBef>
              <a:spcAft>
                <a:spcPts val="0"/>
              </a:spcAft>
              <a:buClr>
                <a:schemeClr val="dk1"/>
              </a:buClr>
              <a:buSzPts val="2000"/>
              <a:buNone/>
            </a:pPr>
            <a:r>
              <a:rPr b="1" lang="en-US" sz="2000"/>
              <a:t>S1 Universitas Gunadarma</a:t>
            </a:r>
            <a:endParaRPr/>
          </a:p>
          <a:p>
            <a:pPr indent="-228600" lvl="1" marL="228600" rtl="0" algn="l">
              <a:lnSpc>
                <a:spcPct val="90000"/>
              </a:lnSpc>
              <a:spcBef>
                <a:spcPts val="500"/>
              </a:spcBef>
              <a:spcAft>
                <a:spcPts val="0"/>
              </a:spcAft>
              <a:buClr>
                <a:schemeClr val="dk1"/>
              </a:buClr>
              <a:buSzPts val="2000"/>
              <a:buChar char="•"/>
            </a:pPr>
            <a:r>
              <a:rPr b="1" lang="en-US" sz="2000"/>
              <a:t>Product Consultant Head</a:t>
            </a:r>
            <a:endParaRPr/>
          </a:p>
          <a:p>
            <a:pPr indent="0" lvl="2" marL="457200" rtl="0" algn="l">
              <a:lnSpc>
                <a:spcPct val="90000"/>
              </a:lnSpc>
              <a:spcBef>
                <a:spcPts val="500"/>
              </a:spcBef>
              <a:spcAft>
                <a:spcPts val="0"/>
              </a:spcAft>
              <a:buClr>
                <a:schemeClr val="dk1"/>
              </a:buClr>
              <a:buSzPts val="2000"/>
              <a:buNone/>
            </a:pPr>
            <a:r>
              <a:rPr b="1" lang="en-US"/>
              <a:t>PT Propan Raya ICC 2022 – 2023</a:t>
            </a:r>
            <a:endParaRPr/>
          </a:p>
          <a:p>
            <a:pPr indent="-228600" lvl="2" marL="228600" rtl="0" algn="l">
              <a:lnSpc>
                <a:spcPct val="90000"/>
              </a:lnSpc>
              <a:spcBef>
                <a:spcPts val="500"/>
              </a:spcBef>
              <a:spcAft>
                <a:spcPts val="0"/>
              </a:spcAft>
              <a:buClr>
                <a:schemeClr val="dk1"/>
              </a:buClr>
              <a:buSzPts val="2000"/>
              <a:buChar char="•"/>
            </a:pPr>
            <a:r>
              <a:rPr b="1" lang="en-US"/>
              <a:t>Product Consultant </a:t>
            </a:r>
            <a:endParaRPr/>
          </a:p>
          <a:p>
            <a:pPr indent="0" lvl="3" marL="457200" rtl="0" algn="l">
              <a:lnSpc>
                <a:spcPct val="90000"/>
              </a:lnSpc>
              <a:spcBef>
                <a:spcPts val="500"/>
              </a:spcBef>
              <a:spcAft>
                <a:spcPts val="0"/>
              </a:spcAft>
              <a:buClr>
                <a:schemeClr val="dk1"/>
              </a:buClr>
              <a:buSzPts val="2000"/>
              <a:buNone/>
            </a:pPr>
            <a:r>
              <a:rPr b="1" lang="en-US" sz="2000"/>
              <a:t>PT Propan Raya ICC 2012 - 2021</a:t>
            </a:r>
            <a:endParaRPr/>
          </a:p>
          <a:p>
            <a:pPr indent="0" lvl="1" marL="457200" rtl="0" algn="l">
              <a:lnSpc>
                <a:spcPct val="90000"/>
              </a:lnSpc>
              <a:spcBef>
                <a:spcPts val="500"/>
              </a:spcBef>
              <a:spcAft>
                <a:spcPts val="0"/>
              </a:spcAft>
              <a:buClr>
                <a:schemeClr val="dk1"/>
              </a:buClr>
              <a:buSzPts val="2000"/>
              <a:buNone/>
            </a:pPr>
            <a:r>
              <a:t/>
            </a:r>
            <a:endParaRPr sz="2000"/>
          </a:p>
        </p:txBody>
      </p:sp>
      <p:pic>
        <p:nvPicPr>
          <p:cNvPr descr="Marketing Wallpapers - Wallpaper Cave" id="98" name="Google Shape;98;p2"/>
          <p:cNvPicPr preferRelativeResize="0"/>
          <p:nvPr/>
        </p:nvPicPr>
        <p:blipFill rotWithShape="1">
          <a:blip r:embed="rId3">
            <a:alphaModFix/>
          </a:blip>
          <a:srcRect b="0" l="19974" r="20611" t="0"/>
          <a:stretch/>
        </p:blipFill>
        <p:spPr>
          <a:xfrm>
            <a:off x="4948188" y="1"/>
            <a:ext cx="7243812" cy="6857999"/>
          </a:xfrm>
          <a:custGeom>
            <a:rect b="b" l="l" r="r" t="t"/>
            <a:pathLst>
              <a:path extrusionOk="0" h="6857999" w="7243812">
                <a:moveTo>
                  <a:pt x="609803" y="0"/>
                </a:moveTo>
                <a:lnTo>
                  <a:pt x="1222601" y="0"/>
                </a:lnTo>
                <a:lnTo>
                  <a:pt x="1223032" y="1645"/>
                </a:lnTo>
                <a:lnTo>
                  <a:pt x="1343371" y="1645"/>
                </a:lnTo>
                <a:lnTo>
                  <a:pt x="1343665" y="0"/>
                </a:lnTo>
                <a:lnTo>
                  <a:pt x="1884172" y="0"/>
                </a:lnTo>
                <a:lnTo>
                  <a:pt x="1884280" y="1645"/>
                </a:lnTo>
                <a:lnTo>
                  <a:pt x="7243812" y="1645"/>
                </a:lnTo>
                <a:lnTo>
                  <a:pt x="7243812" y="6857999"/>
                </a:lnTo>
                <a:lnTo>
                  <a:pt x="133676" y="6857999"/>
                </a:lnTo>
                <a:lnTo>
                  <a:pt x="114609" y="6843646"/>
                </a:lnTo>
                <a:cubicBezTo>
                  <a:pt x="106811" y="6836369"/>
                  <a:pt x="103243" y="6828354"/>
                  <a:pt x="111459" y="6817746"/>
                </a:cubicBezTo>
                <a:cubicBezTo>
                  <a:pt x="93943" y="6769544"/>
                  <a:pt x="97901" y="6796071"/>
                  <a:pt x="113412" y="6759582"/>
                </a:cubicBezTo>
                <a:cubicBezTo>
                  <a:pt x="110188" y="6732087"/>
                  <a:pt x="99653" y="6727133"/>
                  <a:pt x="100729" y="6705297"/>
                </a:cubicBezTo>
                <a:cubicBezTo>
                  <a:pt x="94563" y="6675394"/>
                  <a:pt x="99792" y="6669536"/>
                  <a:pt x="87662" y="6640957"/>
                </a:cubicBezTo>
                <a:cubicBezTo>
                  <a:pt x="74199" y="6591883"/>
                  <a:pt x="82185" y="6576319"/>
                  <a:pt x="83084" y="6541313"/>
                </a:cubicBezTo>
                <a:cubicBezTo>
                  <a:pt x="82225" y="6490855"/>
                  <a:pt x="67640" y="6422980"/>
                  <a:pt x="59444" y="6370251"/>
                </a:cubicBezTo>
                <a:cubicBezTo>
                  <a:pt x="51248" y="6317522"/>
                  <a:pt x="30729" y="6270972"/>
                  <a:pt x="33908" y="6224938"/>
                </a:cubicBezTo>
                <a:lnTo>
                  <a:pt x="30063" y="6089693"/>
                </a:lnTo>
                <a:cubicBezTo>
                  <a:pt x="25730" y="6032039"/>
                  <a:pt x="3474" y="5997051"/>
                  <a:pt x="29101" y="5973994"/>
                </a:cubicBezTo>
                <a:cubicBezTo>
                  <a:pt x="17018" y="5940131"/>
                  <a:pt x="41135" y="5955713"/>
                  <a:pt x="33855" y="5939847"/>
                </a:cubicBezTo>
                <a:lnTo>
                  <a:pt x="12982" y="5906467"/>
                </a:lnTo>
                <a:lnTo>
                  <a:pt x="8416" y="5862699"/>
                </a:lnTo>
                <a:cubicBezTo>
                  <a:pt x="7895" y="5838948"/>
                  <a:pt x="8409" y="5853058"/>
                  <a:pt x="12052" y="5823324"/>
                </a:cubicBezTo>
                <a:cubicBezTo>
                  <a:pt x="11631" y="5805291"/>
                  <a:pt x="11213" y="5787258"/>
                  <a:pt x="10793" y="5769225"/>
                </a:cubicBezTo>
                <a:cubicBezTo>
                  <a:pt x="17866" y="5738356"/>
                  <a:pt x="19121" y="5696311"/>
                  <a:pt x="25986" y="5667896"/>
                </a:cubicBezTo>
                <a:cubicBezTo>
                  <a:pt x="16329" y="5647975"/>
                  <a:pt x="42195" y="5619318"/>
                  <a:pt x="43687" y="5594585"/>
                </a:cubicBezTo>
                <a:cubicBezTo>
                  <a:pt x="32512" y="5517959"/>
                  <a:pt x="44052" y="5536542"/>
                  <a:pt x="40019" y="5464225"/>
                </a:cubicBezTo>
                <a:cubicBezTo>
                  <a:pt x="32676" y="5400671"/>
                  <a:pt x="26469" y="5311951"/>
                  <a:pt x="22904" y="5269726"/>
                </a:cubicBezTo>
                <a:cubicBezTo>
                  <a:pt x="19341" y="5227501"/>
                  <a:pt x="14742" y="5212581"/>
                  <a:pt x="18628" y="5210876"/>
                </a:cubicBezTo>
                <a:cubicBezTo>
                  <a:pt x="-20300" y="5161742"/>
                  <a:pt x="15511" y="5141336"/>
                  <a:pt x="5392" y="5111369"/>
                </a:cubicBezTo>
                <a:cubicBezTo>
                  <a:pt x="10662" y="5053859"/>
                  <a:pt x="15546" y="5034036"/>
                  <a:pt x="13324" y="5009272"/>
                </a:cubicBezTo>
                <a:cubicBezTo>
                  <a:pt x="25126" y="4982633"/>
                  <a:pt x="74251" y="4956261"/>
                  <a:pt x="48699" y="4925805"/>
                </a:cubicBezTo>
                <a:cubicBezTo>
                  <a:pt x="76704" y="4931200"/>
                  <a:pt x="39437" y="4888353"/>
                  <a:pt x="62925" y="4877992"/>
                </a:cubicBezTo>
                <a:cubicBezTo>
                  <a:pt x="82480" y="4871554"/>
                  <a:pt x="75731" y="4857054"/>
                  <a:pt x="79496" y="4844323"/>
                </a:cubicBezTo>
                <a:cubicBezTo>
                  <a:pt x="97657" y="4832308"/>
                  <a:pt x="110974" y="4752352"/>
                  <a:pt x="101400" y="4733115"/>
                </a:cubicBezTo>
                <a:cubicBezTo>
                  <a:pt x="108185" y="4679357"/>
                  <a:pt x="119720" y="4662889"/>
                  <a:pt x="111223" y="4625153"/>
                </a:cubicBezTo>
                <a:cubicBezTo>
                  <a:pt x="106592" y="4588197"/>
                  <a:pt x="114401" y="4567830"/>
                  <a:pt x="126359" y="4539168"/>
                </a:cubicBezTo>
                <a:cubicBezTo>
                  <a:pt x="126535" y="4522289"/>
                  <a:pt x="126710" y="4505410"/>
                  <a:pt x="126886" y="4488531"/>
                </a:cubicBezTo>
                <a:cubicBezTo>
                  <a:pt x="126165" y="4473140"/>
                  <a:pt x="132917" y="4437329"/>
                  <a:pt x="135099" y="4411258"/>
                </a:cubicBezTo>
                <a:cubicBezTo>
                  <a:pt x="107667" y="4345686"/>
                  <a:pt x="146840" y="4280033"/>
                  <a:pt x="132327" y="4219510"/>
                </a:cubicBezTo>
                <a:cubicBezTo>
                  <a:pt x="138549" y="4158987"/>
                  <a:pt x="124091" y="4192084"/>
                  <a:pt x="172424" y="4048117"/>
                </a:cubicBezTo>
                <a:cubicBezTo>
                  <a:pt x="167703" y="4015047"/>
                  <a:pt x="203806" y="3905047"/>
                  <a:pt x="177666" y="3878222"/>
                </a:cubicBezTo>
                <a:cubicBezTo>
                  <a:pt x="167714" y="3821305"/>
                  <a:pt x="183914" y="3845122"/>
                  <a:pt x="156982" y="3778166"/>
                </a:cubicBezTo>
                <a:cubicBezTo>
                  <a:pt x="160365" y="3760234"/>
                  <a:pt x="142791" y="3724716"/>
                  <a:pt x="142115" y="3707357"/>
                </a:cubicBezTo>
                <a:cubicBezTo>
                  <a:pt x="139253" y="3688591"/>
                  <a:pt x="140202" y="3672776"/>
                  <a:pt x="139805" y="3665569"/>
                </a:cubicBezTo>
                <a:cubicBezTo>
                  <a:pt x="139778" y="3665084"/>
                  <a:pt x="139750" y="3664599"/>
                  <a:pt x="139723" y="3664114"/>
                </a:cubicBezTo>
                <a:lnTo>
                  <a:pt x="134134" y="3653088"/>
                </a:lnTo>
                <a:lnTo>
                  <a:pt x="126568" y="3641228"/>
                </a:lnTo>
                <a:cubicBezTo>
                  <a:pt x="126560" y="3629488"/>
                  <a:pt x="126549" y="3617747"/>
                  <a:pt x="126540" y="3606007"/>
                </a:cubicBezTo>
                <a:lnTo>
                  <a:pt x="134645" y="3597336"/>
                </a:lnTo>
                <a:lnTo>
                  <a:pt x="131649" y="3586412"/>
                </a:lnTo>
                <a:lnTo>
                  <a:pt x="134221" y="3569719"/>
                </a:lnTo>
                <a:lnTo>
                  <a:pt x="133795" y="3568021"/>
                </a:lnTo>
                <a:lnTo>
                  <a:pt x="130189" y="3553678"/>
                </a:lnTo>
                <a:lnTo>
                  <a:pt x="129827" y="3552249"/>
                </a:lnTo>
                <a:lnTo>
                  <a:pt x="122183" y="3542019"/>
                </a:lnTo>
                <a:lnTo>
                  <a:pt x="112426" y="3531201"/>
                </a:lnTo>
                <a:lnTo>
                  <a:pt x="105626" y="3496391"/>
                </a:lnTo>
                <a:lnTo>
                  <a:pt x="111971" y="3486850"/>
                </a:lnTo>
                <a:lnTo>
                  <a:pt x="106910" y="3476412"/>
                </a:lnTo>
                <a:cubicBezTo>
                  <a:pt x="105781" y="3466028"/>
                  <a:pt x="105824" y="3433967"/>
                  <a:pt x="105209" y="3424545"/>
                </a:cubicBezTo>
                <a:lnTo>
                  <a:pt x="103215" y="3419880"/>
                </a:lnTo>
                <a:lnTo>
                  <a:pt x="104953" y="3415218"/>
                </a:lnTo>
                <a:lnTo>
                  <a:pt x="101255" y="3409825"/>
                </a:lnTo>
                <a:lnTo>
                  <a:pt x="103044" y="3407057"/>
                </a:lnTo>
                <a:lnTo>
                  <a:pt x="89764" y="3378959"/>
                </a:lnTo>
                <a:lnTo>
                  <a:pt x="83991" y="3362948"/>
                </a:lnTo>
                <a:lnTo>
                  <a:pt x="66858" y="3332072"/>
                </a:lnTo>
                <a:lnTo>
                  <a:pt x="69057" y="3325671"/>
                </a:lnTo>
                <a:lnTo>
                  <a:pt x="51631" y="3278130"/>
                </a:lnTo>
                <a:lnTo>
                  <a:pt x="53959" y="3277179"/>
                </a:lnTo>
                <a:lnTo>
                  <a:pt x="60205" y="3262610"/>
                </a:lnTo>
                <a:lnTo>
                  <a:pt x="58998" y="3258677"/>
                </a:lnTo>
                <a:cubicBezTo>
                  <a:pt x="46010" y="3210316"/>
                  <a:pt x="80872" y="3236545"/>
                  <a:pt x="45170" y="3180546"/>
                </a:cubicBezTo>
                <a:cubicBezTo>
                  <a:pt x="53643" y="3171780"/>
                  <a:pt x="52550" y="3163902"/>
                  <a:pt x="45228" y="3151828"/>
                </a:cubicBezTo>
                <a:cubicBezTo>
                  <a:pt x="39651" y="3128169"/>
                  <a:pt x="64667" y="3124610"/>
                  <a:pt x="45020" y="3103777"/>
                </a:cubicBezTo>
                <a:cubicBezTo>
                  <a:pt x="59127" y="3105196"/>
                  <a:pt x="41123" y="3057428"/>
                  <a:pt x="57092" y="3065434"/>
                </a:cubicBezTo>
                <a:cubicBezTo>
                  <a:pt x="55435" y="3051512"/>
                  <a:pt x="40803" y="3032637"/>
                  <a:pt x="35088" y="3020247"/>
                </a:cubicBezTo>
                <a:cubicBezTo>
                  <a:pt x="32503" y="3002537"/>
                  <a:pt x="18197" y="3001119"/>
                  <a:pt x="22803" y="2991092"/>
                </a:cubicBezTo>
                <a:cubicBezTo>
                  <a:pt x="24338" y="2987749"/>
                  <a:pt x="27975" y="2983455"/>
                  <a:pt x="34850" y="2977278"/>
                </a:cubicBezTo>
                <a:cubicBezTo>
                  <a:pt x="22587" y="2954448"/>
                  <a:pt x="35600" y="2946689"/>
                  <a:pt x="36223" y="2911749"/>
                </a:cubicBezTo>
                <a:cubicBezTo>
                  <a:pt x="35158" y="2886513"/>
                  <a:pt x="29761" y="2843788"/>
                  <a:pt x="28462" y="2825860"/>
                </a:cubicBezTo>
                <a:cubicBezTo>
                  <a:pt x="28449" y="2818634"/>
                  <a:pt x="28437" y="2811409"/>
                  <a:pt x="28424" y="2804183"/>
                </a:cubicBezTo>
                <a:lnTo>
                  <a:pt x="21292" y="2790136"/>
                </a:lnTo>
                <a:lnTo>
                  <a:pt x="16179" y="2760208"/>
                </a:lnTo>
                <a:lnTo>
                  <a:pt x="22858" y="2751112"/>
                </a:lnTo>
                <a:lnTo>
                  <a:pt x="18505" y="2740278"/>
                </a:lnTo>
                <a:lnTo>
                  <a:pt x="22482" y="2726489"/>
                </a:lnTo>
                <a:lnTo>
                  <a:pt x="18175" y="2725052"/>
                </a:lnTo>
                <a:lnTo>
                  <a:pt x="10521" y="2715895"/>
                </a:lnTo>
                <a:lnTo>
                  <a:pt x="25499" y="2665666"/>
                </a:lnTo>
                <a:lnTo>
                  <a:pt x="30658" y="2635351"/>
                </a:lnTo>
                <a:cubicBezTo>
                  <a:pt x="30723" y="2625597"/>
                  <a:pt x="30791" y="2615842"/>
                  <a:pt x="30857" y="2606088"/>
                </a:cubicBezTo>
                <a:lnTo>
                  <a:pt x="37532" y="2596456"/>
                </a:lnTo>
                <a:cubicBezTo>
                  <a:pt x="41239" y="2582253"/>
                  <a:pt x="34640" y="2564757"/>
                  <a:pt x="36511" y="2549900"/>
                </a:cubicBezTo>
                <a:lnTo>
                  <a:pt x="53712" y="2496499"/>
                </a:lnTo>
                <a:cubicBezTo>
                  <a:pt x="53527" y="2492743"/>
                  <a:pt x="64725" y="2449625"/>
                  <a:pt x="64540" y="2445869"/>
                </a:cubicBezTo>
                <a:cubicBezTo>
                  <a:pt x="61940" y="2441580"/>
                  <a:pt x="65575" y="2413465"/>
                  <a:pt x="64348" y="2408995"/>
                </a:cubicBezTo>
                <a:cubicBezTo>
                  <a:pt x="100333" y="2407546"/>
                  <a:pt x="71752" y="2329020"/>
                  <a:pt x="101725" y="2335735"/>
                </a:cubicBezTo>
                <a:cubicBezTo>
                  <a:pt x="120512" y="2299003"/>
                  <a:pt x="138791" y="2291744"/>
                  <a:pt x="147278" y="2260088"/>
                </a:cubicBezTo>
                <a:cubicBezTo>
                  <a:pt x="152668" y="2224200"/>
                  <a:pt x="143589" y="2220953"/>
                  <a:pt x="152643" y="2193455"/>
                </a:cubicBezTo>
                <a:cubicBezTo>
                  <a:pt x="152701" y="2159228"/>
                  <a:pt x="131577" y="2138038"/>
                  <a:pt x="161815" y="2107942"/>
                </a:cubicBezTo>
                <a:lnTo>
                  <a:pt x="168884" y="2024270"/>
                </a:lnTo>
                <a:lnTo>
                  <a:pt x="210800" y="1969445"/>
                </a:lnTo>
                <a:lnTo>
                  <a:pt x="215063" y="1961162"/>
                </a:lnTo>
                <a:lnTo>
                  <a:pt x="226767" y="1945112"/>
                </a:lnTo>
                <a:lnTo>
                  <a:pt x="225906" y="1942021"/>
                </a:lnTo>
                <a:lnTo>
                  <a:pt x="220555" y="1935584"/>
                </a:lnTo>
                <a:cubicBezTo>
                  <a:pt x="220179" y="1930292"/>
                  <a:pt x="223282" y="1914884"/>
                  <a:pt x="223648" y="1910265"/>
                </a:cubicBezTo>
                <a:cubicBezTo>
                  <a:pt x="221934" y="1909994"/>
                  <a:pt x="221895" y="1909162"/>
                  <a:pt x="222758" y="1907867"/>
                </a:cubicBezTo>
                <a:lnTo>
                  <a:pt x="229387" y="1899379"/>
                </a:lnTo>
                <a:lnTo>
                  <a:pt x="231548" y="1895114"/>
                </a:lnTo>
                <a:lnTo>
                  <a:pt x="216553" y="1892417"/>
                </a:lnTo>
                <a:cubicBezTo>
                  <a:pt x="209075" y="1884999"/>
                  <a:pt x="222114" y="1866643"/>
                  <a:pt x="209739" y="1861483"/>
                </a:cubicBezTo>
                <a:cubicBezTo>
                  <a:pt x="214584" y="1853278"/>
                  <a:pt x="219066" y="1844665"/>
                  <a:pt x="222950" y="1835810"/>
                </a:cubicBezTo>
                <a:lnTo>
                  <a:pt x="224812" y="1830569"/>
                </a:lnTo>
                <a:lnTo>
                  <a:pt x="224522" y="1830429"/>
                </a:lnTo>
                <a:cubicBezTo>
                  <a:pt x="224224" y="1829219"/>
                  <a:pt x="224571" y="1827468"/>
                  <a:pt x="225830" y="1824832"/>
                </a:cubicBezTo>
                <a:lnTo>
                  <a:pt x="228207" y="1821003"/>
                </a:lnTo>
                <a:lnTo>
                  <a:pt x="230878" y="1807109"/>
                </a:lnTo>
                <a:lnTo>
                  <a:pt x="227355" y="1805316"/>
                </a:lnTo>
                <a:lnTo>
                  <a:pt x="228132" y="1804434"/>
                </a:lnTo>
                <a:cubicBezTo>
                  <a:pt x="237533" y="1798221"/>
                  <a:pt x="248274" y="1797417"/>
                  <a:pt x="223762" y="1784314"/>
                </a:cubicBezTo>
                <a:cubicBezTo>
                  <a:pt x="240655" y="1769422"/>
                  <a:pt x="224912" y="1763793"/>
                  <a:pt x="226521" y="1740358"/>
                </a:cubicBezTo>
                <a:cubicBezTo>
                  <a:pt x="240385" y="1732435"/>
                  <a:pt x="239102" y="1724301"/>
                  <a:pt x="233164" y="1715685"/>
                </a:cubicBezTo>
                <a:cubicBezTo>
                  <a:pt x="245499" y="1694404"/>
                  <a:pt x="240415" y="1672675"/>
                  <a:pt x="245819" y="1647555"/>
                </a:cubicBezTo>
                <a:cubicBezTo>
                  <a:pt x="268668" y="1622803"/>
                  <a:pt x="248434" y="1605585"/>
                  <a:pt x="254317" y="1578752"/>
                </a:cubicBezTo>
                <a:lnTo>
                  <a:pt x="249918" y="1546022"/>
                </a:lnTo>
                <a:cubicBezTo>
                  <a:pt x="251996" y="1543635"/>
                  <a:pt x="248777" y="1521210"/>
                  <a:pt x="248927" y="1519929"/>
                </a:cubicBezTo>
                <a:lnTo>
                  <a:pt x="248704" y="1519731"/>
                </a:lnTo>
                <a:lnTo>
                  <a:pt x="252245" y="1514846"/>
                </a:lnTo>
                <a:cubicBezTo>
                  <a:pt x="255314" y="1501295"/>
                  <a:pt x="252199" y="1477394"/>
                  <a:pt x="254681" y="1463304"/>
                </a:cubicBezTo>
                <a:cubicBezTo>
                  <a:pt x="257024" y="1459891"/>
                  <a:pt x="268983" y="1432466"/>
                  <a:pt x="267138" y="1430305"/>
                </a:cubicBezTo>
                <a:lnTo>
                  <a:pt x="266110" y="1429568"/>
                </a:lnTo>
                <a:lnTo>
                  <a:pt x="286784" y="1404045"/>
                </a:lnTo>
                <a:lnTo>
                  <a:pt x="294521" y="1360879"/>
                </a:lnTo>
                <a:lnTo>
                  <a:pt x="324750" y="1301993"/>
                </a:lnTo>
                <a:lnTo>
                  <a:pt x="328780" y="1210776"/>
                </a:lnTo>
                <a:cubicBezTo>
                  <a:pt x="344171" y="1197232"/>
                  <a:pt x="343390" y="1192124"/>
                  <a:pt x="346123" y="1157176"/>
                </a:cubicBezTo>
                <a:cubicBezTo>
                  <a:pt x="359383" y="1110140"/>
                  <a:pt x="355619" y="1111028"/>
                  <a:pt x="349331" y="1063288"/>
                </a:cubicBezTo>
                <a:cubicBezTo>
                  <a:pt x="364194" y="1005331"/>
                  <a:pt x="362778" y="969963"/>
                  <a:pt x="431245" y="889417"/>
                </a:cubicBezTo>
                <a:lnTo>
                  <a:pt x="459477" y="816346"/>
                </a:lnTo>
                <a:cubicBezTo>
                  <a:pt x="465006" y="808083"/>
                  <a:pt x="496978" y="764380"/>
                  <a:pt x="489268" y="752692"/>
                </a:cubicBezTo>
                <a:lnTo>
                  <a:pt x="505368" y="724368"/>
                </a:lnTo>
                <a:lnTo>
                  <a:pt x="511178" y="722494"/>
                </a:lnTo>
                <a:lnTo>
                  <a:pt x="514451" y="717531"/>
                </a:lnTo>
                <a:cubicBezTo>
                  <a:pt x="514171" y="710761"/>
                  <a:pt x="513893" y="703992"/>
                  <a:pt x="513612" y="697222"/>
                </a:cubicBezTo>
                <a:cubicBezTo>
                  <a:pt x="513272" y="693376"/>
                  <a:pt x="513720" y="690905"/>
                  <a:pt x="514772" y="689289"/>
                </a:cubicBezTo>
                <a:lnTo>
                  <a:pt x="515249" y="689151"/>
                </a:lnTo>
                <a:cubicBezTo>
                  <a:pt x="515320" y="686637"/>
                  <a:pt x="515389" y="684122"/>
                  <a:pt x="515461" y="681608"/>
                </a:cubicBezTo>
                <a:cubicBezTo>
                  <a:pt x="522970" y="666964"/>
                  <a:pt x="551123" y="617831"/>
                  <a:pt x="560298" y="601285"/>
                </a:cubicBezTo>
                <a:cubicBezTo>
                  <a:pt x="558549" y="585107"/>
                  <a:pt x="540289" y="573171"/>
                  <a:pt x="570504" y="582332"/>
                </a:cubicBezTo>
                <a:cubicBezTo>
                  <a:pt x="570816" y="577121"/>
                  <a:pt x="573898" y="574271"/>
                  <a:pt x="578347" y="572511"/>
                </a:cubicBezTo>
                <a:lnTo>
                  <a:pt x="580375" y="572092"/>
                </a:lnTo>
                <a:lnTo>
                  <a:pt x="575722" y="536015"/>
                </a:lnTo>
                <a:lnTo>
                  <a:pt x="578705" y="531675"/>
                </a:lnTo>
                <a:lnTo>
                  <a:pt x="564084" y="491380"/>
                </a:lnTo>
                <a:cubicBezTo>
                  <a:pt x="560969" y="487340"/>
                  <a:pt x="560134" y="482008"/>
                  <a:pt x="564457" y="473782"/>
                </a:cubicBezTo>
                <a:lnTo>
                  <a:pt x="566413" y="472000"/>
                </a:lnTo>
                <a:lnTo>
                  <a:pt x="584600" y="354566"/>
                </a:lnTo>
                <a:cubicBezTo>
                  <a:pt x="586100" y="325288"/>
                  <a:pt x="584583" y="317533"/>
                  <a:pt x="588077" y="265704"/>
                </a:cubicBezTo>
                <a:cubicBezTo>
                  <a:pt x="588008" y="205530"/>
                  <a:pt x="578491" y="226511"/>
                  <a:pt x="580576" y="187093"/>
                </a:cubicBezTo>
                <a:cubicBezTo>
                  <a:pt x="579265" y="162458"/>
                  <a:pt x="569240" y="117589"/>
                  <a:pt x="587928" y="130336"/>
                </a:cubicBezTo>
                <a:cubicBezTo>
                  <a:pt x="552635" y="69804"/>
                  <a:pt x="604651" y="82036"/>
                  <a:pt x="593881" y="17287"/>
                </a:cubicBezTo>
                <a:cubicBezTo>
                  <a:pt x="600399" y="13784"/>
                  <a:pt x="605413" y="8440"/>
                  <a:pt x="609224" y="1705"/>
                </a:cubicBezTo>
                <a:close/>
              </a:path>
            </a:pathLst>
          </a:cu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0"/>
          <p:cNvSpPr txBox="1"/>
          <p:nvPr>
            <p:ph type="title"/>
          </p:nvPr>
        </p:nvSpPr>
        <p:spPr>
          <a:xfrm>
            <a:off x="838200" y="365125"/>
            <a:ext cx="10515600" cy="1325563"/>
          </a:xfrm>
          <a:prstGeom prst="rect">
            <a:avLst/>
          </a:prstGeom>
          <a:solidFill>
            <a:schemeClr val="lt2"/>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7925C"/>
              </a:buClr>
              <a:buSzPts val="4400"/>
              <a:buFont typeface="Play"/>
              <a:buNone/>
            </a:pPr>
            <a:r>
              <a:rPr b="1" lang="en-US">
                <a:solidFill>
                  <a:srgbClr val="F7925C"/>
                </a:solidFill>
              </a:rPr>
              <a:t>02 : Housing Price</a:t>
            </a:r>
            <a:endParaRPr/>
          </a:p>
        </p:txBody>
      </p:sp>
      <p:sp>
        <p:nvSpPr>
          <p:cNvPr id="313" name="Google Shape;313;p20"/>
          <p:cNvSpPr txBox="1"/>
          <p:nvPr>
            <p:ph idx="1" type="body"/>
          </p:nvPr>
        </p:nvSpPr>
        <p:spPr>
          <a:xfrm>
            <a:off x="838200" y="1825625"/>
            <a:ext cx="10515600" cy="4351338"/>
          </a:xfrm>
          <a:prstGeom prst="rect">
            <a:avLst/>
          </a:prstGeom>
          <a:solidFill>
            <a:srgbClr val="F2F2F2"/>
          </a:solid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Exploratory Data Analysis : 1D Visualization</a:t>
            </a:r>
            <a:endParaRPr/>
          </a:p>
          <a:p>
            <a:pPr indent="0" lvl="0" marL="0" rtl="0" algn="l">
              <a:lnSpc>
                <a:spcPct val="90000"/>
              </a:lnSpc>
              <a:spcBef>
                <a:spcPts val="1000"/>
              </a:spcBef>
              <a:spcAft>
                <a:spcPts val="0"/>
              </a:spcAft>
              <a:buClr>
                <a:schemeClr val="dk1"/>
              </a:buClr>
              <a:buSzPts val="2800"/>
              <a:buNone/>
            </a:pPr>
            <a:r>
              <a:t/>
            </a:r>
            <a:endParaRPr/>
          </a:p>
          <a:p>
            <a:pPr indent="0" lvl="0" marL="5829300" rtl="0" algn="l">
              <a:lnSpc>
                <a:spcPct val="90000"/>
              </a:lnSpc>
              <a:spcBef>
                <a:spcPts val="1000"/>
              </a:spcBef>
              <a:spcAft>
                <a:spcPts val="0"/>
              </a:spcAft>
              <a:buClr>
                <a:schemeClr val="dk1"/>
              </a:buClr>
              <a:buSzPts val="1800"/>
              <a:buNone/>
            </a:pPr>
            <a:r>
              <a:rPr lang="en-US" sz="1800"/>
              <a:t>Analisa :</a:t>
            </a:r>
            <a:endParaRPr/>
          </a:p>
          <a:p>
            <a:pPr indent="-342900" lvl="0" marL="5943600" rtl="0" algn="l">
              <a:lnSpc>
                <a:spcPct val="90000"/>
              </a:lnSpc>
              <a:spcBef>
                <a:spcPts val="1000"/>
              </a:spcBef>
              <a:spcAft>
                <a:spcPts val="0"/>
              </a:spcAft>
              <a:buSzPts val="1800"/>
              <a:buChar char="●"/>
            </a:pPr>
            <a:r>
              <a:rPr lang="en-US" sz="1800"/>
              <a:t>Histogram variabel GrLivArea ini juga cenderung Right-Skewed disebabkan oleh adanya anomali data luas area  bangunan di atas permukaan tanah dengan skala sampai 6000 square feet </a:t>
            </a:r>
            <a:endParaRPr sz="1800"/>
          </a:p>
          <a:p>
            <a:pPr indent="-342900" lvl="0" marL="5943600" rtl="0" algn="l">
              <a:lnSpc>
                <a:spcPct val="90000"/>
              </a:lnSpc>
              <a:spcBef>
                <a:spcPts val="0"/>
              </a:spcBef>
              <a:spcAft>
                <a:spcPts val="0"/>
              </a:spcAft>
              <a:buSzPts val="1800"/>
              <a:buChar char="●"/>
            </a:pPr>
            <a:r>
              <a:rPr lang="en-US" sz="1800"/>
              <a:t>Proporsi data didominasi luas area bangunan 1000 – 2000 square feet. </a:t>
            </a:r>
            <a:endParaRPr sz="1800"/>
          </a:p>
          <a:p>
            <a:pPr indent="-342900" lvl="0" marL="5943600" rtl="0" algn="l">
              <a:lnSpc>
                <a:spcPct val="90000"/>
              </a:lnSpc>
              <a:spcBef>
                <a:spcPts val="0"/>
              </a:spcBef>
              <a:spcAft>
                <a:spcPts val="0"/>
              </a:spcAft>
              <a:buSzPts val="1800"/>
              <a:buChar char="●"/>
            </a:pPr>
            <a:r>
              <a:rPr lang="en-US" sz="1800"/>
              <a:t>Transformasi log10 dibutuhkan untuk menormalisasi distribusi data.</a:t>
            </a:r>
            <a:endParaRPr/>
          </a:p>
        </p:txBody>
      </p:sp>
      <p:pic>
        <p:nvPicPr>
          <p:cNvPr descr="A calculator" id="314" name="Google Shape;314;p20"/>
          <p:cNvPicPr preferRelativeResize="0"/>
          <p:nvPr/>
        </p:nvPicPr>
        <p:blipFill rotWithShape="1">
          <a:blip r:embed="rId3">
            <a:alphaModFix/>
          </a:blip>
          <a:srcRect b="0" l="0" r="0" t="0"/>
          <a:stretch/>
        </p:blipFill>
        <p:spPr>
          <a:xfrm>
            <a:off x="-941294" y="5053851"/>
            <a:ext cx="2879912" cy="2241178"/>
          </a:xfrm>
          <a:prstGeom prst="rect">
            <a:avLst/>
          </a:prstGeom>
          <a:noFill/>
          <a:ln>
            <a:noFill/>
          </a:ln>
        </p:spPr>
      </p:pic>
      <p:pic>
        <p:nvPicPr>
          <p:cNvPr descr="Dollar with solid fill" id="315" name="Google Shape;315;p20"/>
          <p:cNvPicPr preferRelativeResize="0"/>
          <p:nvPr/>
        </p:nvPicPr>
        <p:blipFill rotWithShape="1">
          <a:blip r:embed="rId4">
            <a:alphaModFix/>
          </a:blip>
          <a:srcRect b="0" l="0" r="0" t="0"/>
          <a:stretch/>
        </p:blipFill>
        <p:spPr>
          <a:xfrm>
            <a:off x="11129683" y="2433918"/>
            <a:ext cx="914400" cy="914400"/>
          </a:xfrm>
          <a:prstGeom prst="rect">
            <a:avLst/>
          </a:prstGeom>
          <a:noFill/>
          <a:ln>
            <a:noFill/>
          </a:ln>
        </p:spPr>
      </p:pic>
      <p:pic>
        <p:nvPicPr>
          <p:cNvPr descr="House with solid fill" id="316" name="Google Shape;316;p20"/>
          <p:cNvPicPr preferRelativeResize="0"/>
          <p:nvPr/>
        </p:nvPicPr>
        <p:blipFill rotWithShape="1">
          <a:blip r:embed="rId5">
            <a:alphaModFix/>
          </a:blip>
          <a:srcRect b="0" l="0" r="0" t="0"/>
          <a:stretch/>
        </p:blipFill>
        <p:spPr>
          <a:xfrm>
            <a:off x="9807389" y="2241"/>
            <a:ext cx="2236693" cy="2292723"/>
          </a:xfrm>
          <a:prstGeom prst="rect">
            <a:avLst/>
          </a:prstGeom>
          <a:noFill/>
          <a:ln>
            <a:noFill/>
          </a:ln>
        </p:spPr>
      </p:pic>
      <p:pic>
        <p:nvPicPr>
          <p:cNvPr id="317" name="Google Shape;317;p20"/>
          <p:cNvPicPr preferRelativeResize="0"/>
          <p:nvPr/>
        </p:nvPicPr>
        <p:blipFill>
          <a:blip r:embed="rId6">
            <a:alphaModFix/>
          </a:blip>
          <a:stretch>
            <a:fillRect/>
          </a:stretch>
        </p:blipFill>
        <p:spPr>
          <a:xfrm>
            <a:off x="838200" y="2294975"/>
            <a:ext cx="5592676" cy="3767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1"/>
          <p:cNvSpPr txBox="1"/>
          <p:nvPr>
            <p:ph type="title"/>
          </p:nvPr>
        </p:nvSpPr>
        <p:spPr>
          <a:xfrm>
            <a:off x="838200" y="365125"/>
            <a:ext cx="10515600" cy="1325563"/>
          </a:xfrm>
          <a:prstGeom prst="rect">
            <a:avLst/>
          </a:prstGeom>
          <a:solidFill>
            <a:schemeClr val="lt2"/>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7925C"/>
              </a:buClr>
              <a:buSzPts val="4400"/>
              <a:buFont typeface="Play"/>
              <a:buNone/>
            </a:pPr>
            <a:r>
              <a:rPr b="1" lang="en-US">
                <a:solidFill>
                  <a:srgbClr val="F7925C"/>
                </a:solidFill>
              </a:rPr>
              <a:t>02 : Housing Price</a:t>
            </a:r>
            <a:endParaRPr/>
          </a:p>
        </p:txBody>
      </p:sp>
      <p:sp>
        <p:nvSpPr>
          <p:cNvPr id="323" name="Google Shape;323;p21"/>
          <p:cNvSpPr txBox="1"/>
          <p:nvPr>
            <p:ph idx="1" type="body"/>
          </p:nvPr>
        </p:nvSpPr>
        <p:spPr>
          <a:xfrm>
            <a:off x="838200" y="1825625"/>
            <a:ext cx="10515600" cy="4351200"/>
          </a:xfrm>
          <a:prstGeom prst="rect">
            <a:avLst/>
          </a:prstGeom>
          <a:solidFill>
            <a:srgbClr val="F2F2F2"/>
          </a:solid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0"/>
              </a:spcBef>
              <a:spcAft>
                <a:spcPts val="0"/>
              </a:spcAft>
              <a:buClr>
                <a:schemeClr val="dk1"/>
              </a:buClr>
              <a:buSzPct val="100000"/>
              <a:buNone/>
            </a:pPr>
            <a:r>
              <a:rPr lang="en-US"/>
              <a:t>Exploratory Data Analysis : 1D Visualization</a:t>
            </a:r>
            <a:endParaRPr/>
          </a:p>
          <a:p>
            <a:pPr indent="0" lvl="0" marL="0" rtl="0" algn="l">
              <a:lnSpc>
                <a:spcPct val="90000"/>
              </a:lnSpc>
              <a:spcBef>
                <a:spcPts val="1000"/>
              </a:spcBef>
              <a:spcAft>
                <a:spcPts val="0"/>
              </a:spcAft>
              <a:buClr>
                <a:schemeClr val="dk1"/>
              </a:buClr>
              <a:buSzPct val="100000"/>
              <a:buNone/>
            </a:pPr>
            <a:r>
              <a:t/>
            </a:r>
            <a:endParaRPr/>
          </a:p>
          <a:p>
            <a:pPr indent="0" lvl="0" marL="5943600" rtl="0" algn="l">
              <a:lnSpc>
                <a:spcPct val="90000"/>
              </a:lnSpc>
              <a:spcBef>
                <a:spcPts val="1000"/>
              </a:spcBef>
              <a:spcAft>
                <a:spcPts val="0"/>
              </a:spcAft>
              <a:buClr>
                <a:schemeClr val="dk1"/>
              </a:buClr>
              <a:buSzPct val="100000"/>
              <a:buNone/>
            </a:pPr>
            <a:r>
              <a:t/>
            </a:r>
            <a:endParaRPr/>
          </a:p>
          <a:p>
            <a:pPr indent="0" lvl="0" marL="5943600" rtl="0" algn="l">
              <a:lnSpc>
                <a:spcPct val="90000"/>
              </a:lnSpc>
              <a:spcBef>
                <a:spcPts val="1000"/>
              </a:spcBef>
              <a:spcAft>
                <a:spcPts val="0"/>
              </a:spcAft>
              <a:buClr>
                <a:schemeClr val="dk1"/>
              </a:buClr>
              <a:buSzPct val="100000"/>
              <a:buNone/>
            </a:pPr>
            <a:r>
              <a:t/>
            </a:r>
            <a:endParaRPr/>
          </a:p>
          <a:p>
            <a:pPr indent="0" lvl="0" marL="5943600" rtl="0" algn="l">
              <a:lnSpc>
                <a:spcPct val="90000"/>
              </a:lnSpc>
              <a:spcBef>
                <a:spcPts val="1000"/>
              </a:spcBef>
              <a:spcAft>
                <a:spcPts val="0"/>
              </a:spcAft>
              <a:buClr>
                <a:schemeClr val="dk1"/>
              </a:buClr>
              <a:buSzPct val="100000"/>
              <a:buNone/>
            </a:pPr>
            <a:r>
              <a:t/>
            </a:r>
            <a:endParaRPr/>
          </a:p>
          <a:p>
            <a:pPr indent="0" lvl="0" marL="5943600" rtl="0" algn="l">
              <a:lnSpc>
                <a:spcPct val="90000"/>
              </a:lnSpc>
              <a:spcBef>
                <a:spcPts val="1000"/>
              </a:spcBef>
              <a:spcAft>
                <a:spcPts val="0"/>
              </a:spcAft>
              <a:buClr>
                <a:schemeClr val="dk1"/>
              </a:buClr>
              <a:buSzPct val="100000"/>
              <a:buNone/>
            </a:pPr>
            <a:r>
              <a:t/>
            </a:r>
            <a:endParaRPr/>
          </a:p>
          <a:p>
            <a:pPr indent="0" lvl="0" marL="5943600" rtl="0" algn="l">
              <a:lnSpc>
                <a:spcPct val="90000"/>
              </a:lnSpc>
              <a:spcBef>
                <a:spcPts val="1000"/>
              </a:spcBef>
              <a:spcAft>
                <a:spcPts val="0"/>
              </a:spcAft>
              <a:buClr>
                <a:schemeClr val="dk1"/>
              </a:buClr>
              <a:buSzPct val="100000"/>
              <a:buNone/>
            </a:pPr>
            <a:r>
              <a:t/>
            </a:r>
            <a:endParaRPr/>
          </a:p>
          <a:p>
            <a:pPr indent="0" lvl="0" marL="5943600" rtl="0" algn="l">
              <a:lnSpc>
                <a:spcPct val="90000"/>
              </a:lnSpc>
              <a:spcBef>
                <a:spcPts val="1000"/>
              </a:spcBef>
              <a:spcAft>
                <a:spcPts val="0"/>
              </a:spcAft>
              <a:buClr>
                <a:schemeClr val="dk1"/>
              </a:buClr>
              <a:buSzPct val="100000"/>
              <a:buNone/>
            </a:pPr>
            <a:r>
              <a:rPr lang="en-US" sz="1800"/>
              <a:t>Note:</a:t>
            </a:r>
            <a:endParaRPr/>
          </a:p>
          <a:p>
            <a:pPr indent="-334327" lvl="0" marL="6400800" rtl="0" algn="l">
              <a:lnSpc>
                <a:spcPct val="90000"/>
              </a:lnSpc>
              <a:spcBef>
                <a:spcPts val="1000"/>
              </a:spcBef>
              <a:spcAft>
                <a:spcPts val="0"/>
              </a:spcAft>
              <a:buSzPct val="100000"/>
              <a:buChar char="●"/>
            </a:pPr>
            <a:r>
              <a:rPr lang="en-US" sz="1800"/>
              <a:t>Hasil transformasi log10 pada variabel GrLivArea membuat distribusi data menjadi lebih normal</a:t>
            </a:r>
            <a:endParaRPr/>
          </a:p>
          <a:p>
            <a:pPr indent="0" lvl="0" marL="0" rtl="0" algn="l">
              <a:lnSpc>
                <a:spcPct val="90000"/>
              </a:lnSpc>
              <a:spcBef>
                <a:spcPts val="1000"/>
              </a:spcBef>
              <a:spcAft>
                <a:spcPts val="0"/>
              </a:spcAft>
              <a:buClr>
                <a:schemeClr val="dk1"/>
              </a:buClr>
              <a:buSzPct val="100000"/>
              <a:buNone/>
            </a:pPr>
            <a:r>
              <a:t/>
            </a:r>
            <a:endParaRPr/>
          </a:p>
        </p:txBody>
      </p:sp>
      <p:pic>
        <p:nvPicPr>
          <p:cNvPr descr="A calculator" id="324" name="Google Shape;324;p21"/>
          <p:cNvPicPr preferRelativeResize="0"/>
          <p:nvPr/>
        </p:nvPicPr>
        <p:blipFill rotWithShape="1">
          <a:blip r:embed="rId3">
            <a:alphaModFix/>
          </a:blip>
          <a:srcRect b="0" l="0" r="0" t="0"/>
          <a:stretch/>
        </p:blipFill>
        <p:spPr>
          <a:xfrm>
            <a:off x="-941294" y="5053851"/>
            <a:ext cx="2879912" cy="2241178"/>
          </a:xfrm>
          <a:prstGeom prst="rect">
            <a:avLst/>
          </a:prstGeom>
          <a:noFill/>
          <a:ln>
            <a:noFill/>
          </a:ln>
        </p:spPr>
      </p:pic>
      <p:pic>
        <p:nvPicPr>
          <p:cNvPr descr="Dollar with solid fill" id="325" name="Google Shape;325;p21"/>
          <p:cNvPicPr preferRelativeResize="0"/>
          <p:nvPr/>
        </p:nvPicPr>
        <p:blipFill rotWithShape="1">
          <a:blip r:embed="rId4">
            <a:alphaModFix/>
          </a:blip>
          <a:srcRect b="0" l="0" r="0" t="0"/>
          <a:stretch/>
        </p:blipFill>
        <p:spPr>
          <a:xfrm>
            <a:off x="11129683" y="2433918"/>
            <a:ext cx="914400" cy="914400"/>
          </a:xfrm>
          <a:prstGeom prst="rect">
            <a:avLst/>
          </a:prstGeom>
          <a:noFill/>
          <a:ln>
            <a:noFill/>
          </a:ln>
        </p:spPr>
      </p:pic>
      <p:pic>
        <p:nvPicPr>
          <p:cNvPr descr="House with solid fill" id="326" name="Google Shape;326;p21"/>
          <p:cNvPicPr preferRelativeResize="0"/>
          <p:nvPr/>
        </p:nvPicPr>
        <p:blipFill rotWithShape="1">
          <a:blip r:embed="rId5">
            <a:alphaModFix/>
          </a:blip>
          <a:srcRect b="0" l="0" r="0" t="0"/>
          <a:stretch/>
        </p:blipFill>
        <p:spPr>
          <a:xfrm>
            <a:off x="9807389" y="2241"/>
            <a:ext cx="2236693" cy="2292723"/>
          </a:xfrm>
          <a:prstGeom prst="rect">
            <a:avLst/>
          </a:prstGeom>
          <a:noFill/>
          <a:ln>
            <a:noFill/>
          </a:ln>
        </p:spPr>
      </p:pic>
      <p:pic>
        <p:nvPicPr>
          <p:cNvPr id="327" name="Google Shape;327;p21"/>
          <p:cNvPicPr preferRelativeResize="0"/>
          <p:nvPr/>
        </p:nvPicPr>
        <p:blipFill>
          <a:blip r:embed="rId6">
            <a:alphaModFix/>
          </a:blip>
          <a:stretch>
            <a:fillRect/>
          </a:stretch>
        </p:blipFill>
        <p:spPr>
          <a:xfrm>
            <a:off x="951800" y="2294975"/>
            <a:ext cx="5691249" cy="3840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2"/>
          <p:cNvSpPr txBox="1"/>
          <p:nvPr>
            <p:ph type="title"/>
          </p:nvPr>
        </p:nvSpPr>
        <p:spPr>
          <a:xfrm>
            <a:off x="838200" y="365125"/>
            <a:ext cx="10515600" cy="1325563"/>
          </a:xfrm>
          <a:prstGeom prst="rect">
            <a:avLst/>
          </a:prstGeom>
          <a:solidFill>
            <a:schemeClr val="lt2"/>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7925C"/>
              </a:buClr>
              <a:buSzPts val="4400"/>
              <a:buFont typeface="Play"/>
              <a:buNone/>
            </a:pPr>
            <a:r>
              <a:rPr b="1" lang="en-US">
                <a:solidFill>
                  <a:srgbClr val="F7925C"/>
                </a:solidFill>
              </a:rPr>
              <a:t>02 : Housing Price</a:t>
            </a:r>
            <a:endParaRPr/>
          </a:p>
        </p:txBody>
      </p:sp>
      <p:sp>
        <p:nvSpPr>
          <p:cNvPr id="333" name="Google Shape;333;p22"/>
          <p:cNvSpPr txBox="1"/>
          <p:nvPr>
            <p:ph idx="1" type="body"/>
          </p:nvPr>
        </p:nvSpPr>
        <p:spPr>
          <a:xfrm>
            <a:off x="838200" y="1825625"/>
            <a:ext cx="10515600" cy="4351338"/>
          </a:xfrm>
          <a:prstGeom prst="rect">
            <a:avLst/>
          </a:prstGeom>
          <a:solidFill>
            <a:srgbClr val="F2F2F2"/>
          </a:solid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Exploratory Data Analysis : 1D Visualization</a:t>
            </a:r>
            <a:endParaRPr/>
          </a:p>
          <a:p>
            <a:pPr indent="0" lvl="0" marL="0" rtl="0" algn="l">
              <a:lnSpc>
                <a:spcPct val="90000"/>
              </a:lnSpc>
              <a:spcBef>
                <a:spcPts val="1000"/>
              </a:spcBef>
              <a:spcAft>
                <a:spcPts val="0"/>
              </a:spcAft>
              <a:buClr>
                <a:schemeClr val="dk1"/>
              </a:buClr>
              <a:buSzPts val="2800"/>
              <a:buNone/>
            </a:pPr>
            <a:r>
              <a:t/>
            </a:r>
            <a:endParaRPr/>
          </a:p>
          <a:p>
            <a:pPr indent="0" lvl="0" marL="5657850" rtl="0" algn="l">
              <a:lnSpc>
                <a:spcPct val="90000"/>
              </a:lnSpc>
              <a:spcBef>
                <a:spcPts val="1000"/>
              </a:spcBef>
              <a:spcAft>
                <a:spcPts val="0"/>
              </a:spcAft>
              <a:buClr>
                <a:schemeClr val="dk1"/>
              </a:buClr>
              <a:buSzPts val="1800"/>
              <a:buNone/>
            </a:pPr>
            <a:r>
              <a:rPr lang="en-US" sz="1800"/>
              <a:t>Analisa : </a:t>
            </a:r>
            <a:endParaRPr/>
          </a:p>
          <a:p>
            <a:pPr indent="-342900" lvl="0" marL="5943600" rtl="0" algn="l">
              <a:lnSpc>
                <a:spcPct val="90000"/>
              </a:lnSpc>
              <a:spcBef>
                <a:spcPts val="1000"/>
              </a:spcBef>
              <a:spcAft>
                <a:spcPts val="0"/>
              </a:spcAft>
              <a:buSzPts val="1800"/>
              <a:buChar char="●"/>
            </a:pPr>
            <a:r>
              <a:rPr lang="en-US" sz="1800"/>
              <a:t>Histogram ini menunjukkan distribusi data yang Right-Skewed disebabkan anomali data luas area kolam renang sampai di skala 800 square feet.</a:t>
            </a:r>
            <a:endParaRPr sz="1800"/>
          </a:p>
          <a:p>
            <a:pPr indent="-342900" lvl="0" marL="5943600" rtl="0" algn="l">
              <a:lnSpc>
                <a:spcPct val="90000"/>
              </a:lnSpc>
              <a:spcBef>
                <a:spcPts val="0"/>
              </a:spcBef>
              <a:spcAft>
                <a:spcPts val="0"/>
              </a:spcAft>
              <a:buSzPts val="1800"/>
              <a:buChar char="●"/>
            </a:pPr>
            <a:r>
              <a:rPr lang="en-US" sz="1800"/>
              <a:t>Persebaran data pada  varibel PoolArea ini berada di sekitar skala 0 square feet. </a:t>
            </a:r>
            <a:endParaRPr sz="1800"/>
          </a:p>
          <a:p>
            <a:pPr indent="-342900" lvl="0" marL="5943600" rtl="0" algn="l">
              <a:lnSpc>
                <a:spcPct val="90000"/>
              </a:lnSpc>
              <a:spcBef>
                <a:spcPts val="0"/>
              </a:spcBef>
              <a:spcAft>
                <a:spcPts val="0"/>
              </a:spcAft>
              <a:buSzPts val="1800"/>
              <a:buChar char="●"/>
            </a:pPr>
            <a:r>
              <a:rPr lang="en-US" sz="1800"/>
              <a:t>Kemungkinan hampir semua properti  tidak memiliki fasilitas kolam renang atau memang datanya tidak disertakan dan diisi angka 0.</a:t>
            </a:r>
            <a:endParaRPr/>
          </a:p>
        </p:txBody>
      </p:sp>
      <p:pic>
        <p:nvPicPr>
          <p:cNvPr descr="A calculator" id="334" name="Google Shape;334;p22"/>
          <p:cNvPicPr preferRelativeResize="0"/>
          <p:nvPr/>
        </p:nvPicPr>
        <p:blipFill rotWithShape="1">
          <a:blip r:embed="rId3">
            <a:alphaModFix/>
          </a:blip>
          <a:srcRect b="0" l="0" r="0" t="0"/>
          <a:stretch/>
        </p:blipFill>
        <p:spPr>
          <a:xfrm>
            <a:off x="-941294" y="5053851"/>
            <a:ext cx="2879912" cy="2241178"/>
          </a:xfrm>
          <a:prstGeom prst="rect">
            <a:avLst/>
          </a:prstGeom>
          <a:noFill/>
          <a:ln>
            <a:noFill/>
          </a:ln>
        </p:spPr>
      </p:pic>
      <p:pic>
        <p:nvPicPr>
          <p:cNvPr descr="Dollar with solid fill" id="335" name="Google Shape;335;p22"/>
          <p:cNvPicPr preferRelativeResize="0"/>
          <p:nvPr/>
        </p:nvPicPr>
        <p:blipFill rotWithShape="1">
          <a:blip r:embed="rId4">
            <a:alphaModFix/>
          </a:blip>
          <a:srcRect b="0" l="0" r="0" t="0"/>
          <a:stretch/>
        </p:blipFill>
        <p:spPr>
          <a:xfrm>
            <a:off x="11129683" y="2433918"/>
            <a:ext cx="914400" cy="914400"/>
          </a:xfrm>
          <a:prstGeom prst="rect">
            <a:avLst/>
          </a:prstGeom>
          <a:noFill/>
          <a:ln>
            <a:noFill/>
          </a:ln>
        </p:spPr>
      </p:pic>
      <p:pic>
        <p:nvPicPr>
          <p:cNvPr descr="House with solid fill" id="336" name="Google Shape;336;p22"/>
          <p:cNvPicPr preferRelativeResize="0"/>
          <p:nvPr/>
        </p:nvPicPr>
        <p:blipFill rotWithShape="1">
          <a:blip r:embed="rId5">
            <a:alphaModFix/>
          </a:blip>
          <a:srcRect b="0" l="0" r="0" t="0"/>
          <a:stretch/>
        </p:blipFill>
        <p:spPr>
          <a:xfrm>
            <a:off x="9807389" y="2241"/>
            <a:ext cx="2236693" cy="2292723"/>
          </a:xfrm>
          <a:prstGeom prst="rect">
            <a:avLst/>
          </a:prstGeom>
          <a:noFill/>
          <a:ln>
            <a:noFill/>
          </a:ln>
        </p:spPr>
      </p:pic>
      <p:pic>
        <p:nvPicPr>
          <p:cNvPr id="337" name="Google Shape;337;p22"/>
          <p:cNvPicPr preferRelativeResize="0"/>
          <p:nvPr/>
        </p:nvPicPr>
        <p:blipFill>
          <a:blip r:embed="rId6">
            <a:alphaModFix/>
          </a:blip>
          <a:stretch>
            <a:fillRect/>
          </a:stretch>
        </p:blipFill>
        <p:spPr>
          <a:xfrm>
            <a:off x="838200" y="2294975"/>
            <a:ext cx="5559525" cy="3767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23"/>
          <p:cNvSpPr txBox="1"/>
          <p:nvPr>
            <p:ph type="title"/>
          </p:nvPr>
        </p:nvSpPr>
        <p:spPr>
          <a:xfrm>
            <a:off x="838200" y="365125"/>
            <a:ext cx="10515600" cy="1325563"/>
          </a:xfrm>
          <a:prstGeom prst="rect">
            <a:avLst/>
          </a:prstGeom>
          <a:solidFill>
            <a:schemeClr val="lt2"/>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7925C"/>
              </a:buClr>
              <a:buSzPts val="4400"/>
              <a:buFont typeface="Play"/>
              <a:buNone/>
            </a:pPr>
            <a:r>
              <a:rPr b="1" lang="en-US">
                <a:solidFill>
                  <a:srgbClr val="F7925C"/>
                </a:solidFill>
              </a:rPr>
              <a:t>02 : Housing Price</a:t>
            </a:r>
            <a:endParaRPr/>
          </a:p>
        </p:txBody>
      </p:sp>
      <p:sp>
        <p:nvSpPr>
          <p:cNvPr id="343" name="Google Shape;343;p23"/>
          <p:cNvSpPr txBox="1"/>
          <p:nvPr>
            <p:ph idx="1" type="body"/>
          </p:nvPr>
        </p:nvSpPr>
        <p:spPr>
          <a:xfrm>
            <a:off x="838200" y="1825625"/>
            <a:ext cx="10515600" cy="4351338"/>
          </a:xfrm>
          <a:prstGeom prst="rect">
            <a:avLst/>
          </a:prstGeom>
          <a:solidFill>
            <a:srgbClr val="F2F2F2"/>
          </a:solid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800"/>
              <a:buNone/>
            </a:pPr>
            <a:r>
              <a:rPr lang="en-US"/>
              <a:t>Exploratory Data Analysis : 1D Visualization</a:t>
            </a:r>
            <a:endParaRPr/>
          </a:p>
          <a:p>
            <a:pPr indent="0" lvl="0" marL="0" rtl="0" algn="l">
              <a:lnSpc>
                <a:spcPct val="90000"/>
              </a:lnSpc>
              <a:spcBef>
                <a:spcPts val="1000"/>
              </a:spcBef>
              <a:spcAft>
                <a:spcPts val="0"/>
              </a:spcAft>
              <a:buClr>
                <a:schemeClr val="dk1"/>
              </a:buClr>
              <a:buSzPts val="2800"/>
              <a:buNone/>
            </a:pPr>
            <a:r>
              <a:t/>
            </a:r>
            <a:endParaRPr/>
          </a:p>
          <a:p>
            <a:pPr indent="0" lvl="0" marL="5715000" rtl="0" algn="l">
              <a:lnSpc>
                <a:spcPct val="90000"/>
              </a:lnSpc>
              <a:spcBef>
                <a:spcPts val="1000"/>
              </a:spcBef>
              <a:spcAft>
                <a:spcPts val="0"/>
              </a:spcAft>
              <a:buClr>
                <a:schemeClr val="dk1"/>
              </a:buClr>
              <a:buSzPts val="2800"/>
              <a:buNone/>
            </a:pPr>
            <a:r>
              <a:t/>
            </a:r>
            <a:endParaRPr/>
          </a:p>
          <a:p>
            <a:pPr indent="0" lvl="0" marL="5715000" rtl="0" algn="l">
              <a:lnSpc>
                <a:spcPct val="90000"/>
              </a:lnSpc>
              <a:spcBef>
                <a:spcPts val="1000"/>
              </a:spcBef>
              <a:spcAft>
                <a:spcPts val="0"/>
              </a:spcAft>
              <a:buClr>
                <a:schemeClr val="dk1"/>
              </a:buClr>
              <a:buSzPts val="2800"/>
              <a:buNone/>
            </a:pPr>
            <a:r>
              <a:t/>
            </a:r>
            <a:endParaRPr/>
          </a:p>
          <a:p>
            <a:pPr indent="0" lvl="0" marL="5715000" rtl="0" algn="l">
              <a:lnSpc>
                <a:spcPct val="90000"/>
              </a:lnSpc>
              <a:spcBef>
                <a:spcPts val="1000"/>
              </a:spcBef>
              <a:spcAft>
                <a:spcPts val="0"/>
              </a:spcAft>
              <a:buClr>
                <a:schemeClr val="dk1"/>
              </a:buClr>
              <a:buSzPts val="2800"/>
              <a:buNone/>
            </a:pPr>
            <a:r>
              <a:t/>
            </a:r>
            <a:endParaRPr/>
          </a:p>
          <a:p>
            <a:pPr indent="0" lvl="0" marL="5715000" rtl="0" algn="l">
              <a:lnSpc>
                <a:spcPct val="90000"/>
              </a:lnSpc>
              <a:spcBef>
                <a:spcPts val="1000"/>
              </a:spcBef>
              <a:spcAft>
                <a:spcPts val="0"/>
              </a:spcAft>
              <a:buClr>
                <a:schemeClr val="dk1"/>
              </a:buClr>
              <a:buSzPts val="2800"/>
              <a:buNone/>
            </a:pPr>
            <a:r>
              <a:t/>
            </a:r>
            <a:endParaRPr/>
          </a:p>
          <a:p>
            <a:pPr indent="0" lvl="0" marL="5715000" rtl="0" algn="l">
              <a:lnSpc>
                <a:spcPct val="90000"/>
              </a:lnSpc>
              <a:spcBef>
                <a:spcPts val="1000"/>
              </a:spcBef>
              <a:spcAft>
                <a:spcPts val="0"/>
              </a:spcAft>
              <a:buClr>
                <a:schemeClr val="dk1"/>
              </a:buClr>
              <a:buSzPts val="2800"/>
              <a:buNone/>
            </a:pPr>
            <a:r>
              <a:t/>
            </a:r>
            <a:endParaRPr/>
          </a:p>
          <a:p>
            <a:pPr indent="0" lvl="0" marL="5715000" rtl="0" algn="l">
              <a:lnSpc>
                <a:spcPct val="90000"/>
              </a:lnSpc>
              <a:spcBef>
                <a:spcPts val="1000"/>
              </a:spcBef>
              <a:spcAft>
                <a:spcPts val="0"/>
              </a:spcAft>
              <a:buClr>
                <a:schemeClr val="dk1"/>
              </a:buClr>
              <a:buSzPts val="1800"/>
              <a:buNone/>
            </a:pPr>
            <a:r>
              <a:rPr lang="en-US" sz="1800"/>
              <a:t>Note:</a:t>
            </a:r>
            <a:endParaRPr/>
          </a:p>
          <a:p>
            <a:pPr indent="-342900" lvl="0" marL="5943600" rtl="0" algn="l">
              <a:lnSpc>
                <a:spcPct val="90000"/>
              </a:lnSpc>
              <a:spcBef>
                <a:spcPts val="1000"/>
              </a:spcBef>
              <a:spcAft>
                <a:spcPts val="0"/>
              </a:spcAft>
              <a:buSzPts val="1800"/>
              <a:buChar char="●"/>
            </a:pPr>
            <a:r>
              <a:rPr lang="en-US" sz="1800"/>
              <a:t>Hasil transormasi log10 pada variabel Pool Area</a:t>
            </a:r>
            <a:endParaRPr/>
          </a:p>
        </p:txBody>
      </p:sp>
      <p:pic>
        <p:nvPicPr>
          <p:cNvPr descr="A calculator" id="344" name="Google Shape;344;p23"/>
          <p:cNvPicPr preferRelativeResize="0"/>
          <p:nvPr/>
        </p:nvPicPr>
        <p:blipFill rotWithShape="1">
          <a:blip r:embed="rId3">
            <a:alphaModFix/>
          </a:blip>
          <a:srcRect b="0" l="0" r="0" t="0"/>
          <a:stretch/>
        </p:blipFill>
        <p:spPr>
          <a:xfrm>
            <a:off x="-941294" y="5053851"/>
            <a:ext cx="2879912" cy="2241178"/>
          </a:xfrm>
          <a:prstGeom prst="rect">
            <a:avLst/>
          </a:prstGeom>
          <a:noFill/>
          <a:ln>
            <a:noFill/>
          </a:ln>
        </p:spPr>
      </p:pic>
      <p:pic>
        <p:nvPicPr>
          <p:cNvPr descr="Dollar with solid fill" id="345" name="Google Shape;345;p23"/>
          <p:cNvPicPr preferRelativeResize="0"/>
          <p:nvPr/>
        </p:nvPicPr>
        <p:blipFill rotWithShape="1">
          <a:blip r:embed="rId4">
            <a:alphaModFix/>
          </a:blip>
          <a:srcRect b="0" l="0" r="0" t="0"/>
          <a:stretch/>
        </p:blipFill>
        <p:spPr>
          <a:xfrm>
            <a:off x="11129683" y="2433918"/>
            <a:ext cx="914400" cy="914400"/>
          </a:xfrm>
          <a:prstGeom prst="rect">
            <a:avLst/>
          </a:prstGeom>
          <a:noFill/>
          <a:ln>
            <a:noFill/>
          </a:ln>
        </p:spPr>
      </p:pic>
      <p:pic>
        <p:nvPicPr>
          <p:cNvPr descr="House with solid fill" id="346" name="Google Shape;346;p23"/>
          <p:cNvPicPr preferRelativeResize="0"/>
          <p:nvPr/>
        </p:nvPicPr>
        <p:blipFill rotWithShape="1">
          <a:blip r:embed="rId5">
            <a:alphaModFix/>
          </a:blip>
          <a:srcRect b="0" l="0" r="0" t="0"/>
          <a:stretch/>
        </p:blipFill>
        <p:spPr>
          <a:xfrm>
            <a:off x="9807389" y="2241"/>
            <a:ext cx="2236693" cy="2292723"/>
          </a:xfrm>
          <a:prstGeom prst="rect">
            <a:avLst/>
          </a:prstGeom>
          <a:noFill/>
          <a:ln>
            <a:noFill/>
          </a:ln>
        </p:spPr>
      </p:pic>
      <p:pic>
        <p:nvPicPr>
          <p:cNvPr id="347" name="Google Shape;347;p23"/>
          <p:cNvPicPr preferRelativeResize="0"/>
          <p:nvPr/>
        </p:nvPicPr>
        <p:blipFill>
          <a:blip r:embed="rId6">
            <a:alphaModFix/>
          </a:blip>
          <a:stretch>
            <a:fillRect/>
          </a:stretch>
        </p:blipFill>
        <p:spPr>
          <a:xfrm>
            <a:off x="983150" y="2294975"/>
            <a:ext cx="5414575" cy="3793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24"/>
          <p:cNvSpPr txBox="1"/>
          <p:nvPr>
            <p:ph type="title"/>
          </p:nvPr>
        </p:nvSpPr>
        <p:spPr>
          <a:xfrm>
            <a:off x="838200" y="365125"/>
            <a:ext cx="10515600" cy="1325563"/>
          </a:xfrm>
          <a:prstGeom prst="rect">
            <a:avLst/>
          </a:prstGeom>
          <a:solidFill>
            <a:schemeClr val="lt2"/>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7925C"/>
              </a:buClr>
              <a:buSzPts val="4400"/>
              <a:buFont typeface="Play"/>
              <a:buNone/>
            </a:pPr>
            <a:r>
              <a:rPr b="1" lang="en-US">
                <a:solidFill>
                  <a:srgbClr val="F7925C"/>
                </a:solidFill>
              </a:rPr>
              <a:t>02 : Housing Price</a:t>
            </a:r>
            <a:endParaRPr/>
          </a:p>
        </p:txBody>
      </p:sp>
      <p:sp>
        <p:nvSpPr>
          <p:cNvPr id="353" name="Google Shape;353;p24"/>
          <p:cNvSpPr txBox="1"/>
          <p:nvPr>
            <p:ph idx="1" type="body"/>
          </p:nvPr>
        </p:nvSpPr>
        <p:spPr>
          <a:xfrm>
            <a:off x="838200" y="1825625"/>
            <a:ext cx="10515600" cy="4351338"/>
          </a:xfrm>
          <a:prstGeom prst="rect">
            <a:avLst/>
          </a:prstGeom>
          <a:solidFill>
            <a:srgbClr val="F2F2F2"/>
          </a:solid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Exploratory Data Analysis : 2D Visualization</a:t>
            </a:r>
            <a:endParaRPr/>
          </a:p>
          <a:p>
            <a:pPr indent="0" lvl="0" marL="5715000" rtl="0" algn="l">
              <a:lnSpc>
                <a:spcPct val="90000"/>
              </a:lnSpc>
              <a:spcBef>
                <a:spcPts val="1000"/>
              </a:spcBef>
              <a:spcAft>
                <a:spcPts val="0"/>
              </a:spcAft>
              <a:buClr>
                <a:schemeClr val="dk1"/>
              </a:buClr>
              <a:buSzPts val="2800"/>
              <a:buNone/>
            </a:pPr>
            <a:r>
              <a:t/>
            </a:r>
            <a:endParaRPr/>
          </a:p>
          <a:p>
            <a:pPr indent="0" lvl="0" marL="5715000" rtl="0" algn="l">
              <a:lnSpc>
                <a:spcPct val="90000"/>
              </a:lnSpc>
              <a:spcBef>
                <a:spcPts val="1000"/>
              </a:spcBef>
              <a:spcAft>
                <a:spcPts val="0"/>
              </a:spcAft>
              <a:buClr>
                <a:schemeClr val="dk1"/>
              </a:buClr>
              <a:buSzPts val="1800"/>
              <a:buNone/>
            </a:pPr>
            <a:r>
              <a:rPr lang="en-US" sz="1800"/>
              <a:t>Analisa :</a:t>
            </a:r>
            <a:endParaRPr/>
          </a:p>
          <a:p>
            <a:pPr indent="-330200" lvl="0" marL="5943600" rtl="0" algn="l">
              <a:lnSpc>
                <a:spcPct val="90000"/>
              </a:lnSpc>
              <a:spcBef>
                <a:spcPts val="500"/>
              </a:spcBef>
              <a:spcAft>
                <a:spcPts val="0"/>
              </a:spcAft>
              <a:buSzPts val="1600"/>
              <a:buChar char="●"/>
            </a:pPr>
            <a:r>
              <a:rPr lang="en-US" sz="1600"/>
              <a:t>Scatterplot ini mengindikasikan korelasi positif antara variabel GrLivArea dengan SalePrice. </a:t>
            </a:r>
            <a:endParaRPr sz="1600"/>
          </a:p>
          <a:p>
            <a:pPr indent="-330200" lvl="0" marL="5943600" rtl="0" algn="l">
              <a:lnSpc>
                <a:spcPct val="90000"/>
              </a:lnSpc>
              <a:spcBef>
                <a:spcPts val="0"/>
              </a:spcBef>
              <a:spcAft>
                <a:spcPts val="0"/>
              </a:spcAft>
              <a:buSzPts val="1600"/>
              <a:buChar char="●"/>
            </a:pPr>
            <a:r>
              <a:rPr lang="en-US" sz="1600"/>
              <a:t>Artinya semakin luas area bangunan (tidak termasuk basement) pada sebuah properti, akan cenderung menaikkan nilai harga properti tersebut. </a:t>
            </a:r>
            <a:endParaRPr sz="1600"/>
          </a:p>
          <a:p>
            <a:pPr indent="-330200" lvl="0" marL="5943600" rtl="0" algn="l">
              <a:lnSpc>
                <a:spcPct val="90000"/>
              </a:lnSpc>
              <a:spcBef>
                <a:spcPts val="0"/>
              </a:spcBef>
              <a:spcAft>
                <a:spcPts val="0"/>
              </a:spcAft>
              <a:buSzPts val="1600"/>
              <a:buChar char="●"/>
            </a:pPr>
            <a:r>
              <a:rPr lang="en-US" sz="1600"/>
              <a:t>Namun terdapat data anomali yang kemungkinan adalah outlier  yaitu titik-titik plot pada ujung kanan grafik.</a:t>
            </a:r>
            <a:endParaRPr/>
          </a:p>
        </p:txBody>
      </p:sp>
      <p:pic>
        <p:nvPicPr>
          <p:cNvPr descr="A calculator" id="354" name="Google Shape;354;p24"/>
          <p:cNvPicPr preferRelativeResize="0"/>
          <p:nvPr/>
        </p:nvPicPr>
        <p:blipFill rotWithShape="1">
          <a:blip r:embed="rId3">
            <a:alphaModFix/>
          </a:blip>
          <a:srcRect b="0" l="0" r="0" t="0"/>
          <a:stretch/>
        </p:blipFill>
        <p:spPr>
          <a:xfrm>
            <a:off x="-941294" y="5053851"/>
            <a:ext cx="2879912" cy="2241178"/>
          </a:xfrm>
          <a:prstGeom prst="rect">
            <a:avLst/>
          </a:prstGeom>
          <a:noFill/>
          <a:ln>
            <a:noFill/>
          </a:ln>
        </p:spPr>
      </p:pic>
      <p:pic>
        <p:nvPicPr>
          <p:cNvPr descr="Dollar with solid fill" id="355" name="Google Shape;355;p24"/>
          <p:cNvPicPr preferRelativeResize="0"/>
          <p:nvPr/>
        </p:nvPicPr>
        <p:blipFill rotWithShape="1">
          <a:blip r:embed="rId4">
            <a:alphaModFix/>
          </a:blip>
          <a:srcRect b="0" l="0" r="0" t="0"/>
          <a:stretch/>
        </p:blipFill>
        <p:spPr>
          <a:xfrm>
            <a:off x="11129683" y="2433918"/>
            <a:ext cx="914400" cy="914400"/>
          </a:xfrm>
          <a:prstGeom prst="rect">
            <a:avLst/>
          </a:prstGeom>
          <a:noFill/>
          <a:ln>
            <a:noFill/>
          </a:ln>
        </p:spPr>
      </p:pic>
      <p:pic>
        <p:nvPicPr>
          <p:cNvPr descr="House with solid fill" id="356" name="Google Shape;356;p24"/>
          <p:cNvPicPr preferRelativeResize="0"/>
          <p:nvPr/>
        </p:nvPicPr>
        <p:blipFill rotWithShape="1">
          <a:blip r:embed="rId5">
            <a:alphaModFix/>
          </a:blip>
          <a:srcRect b="0" l="0" r="0" t="0"/>
          <a:stretch/>
        </p:blipFill>
        <p:spPr>
          <a:xfrm>
            <a:off x="9807389" y="2241"/>
            <a:ext cx="2236693" cy="2292723"/>
          </a:xfrm>
          <a:prstGeom prst="rect">
            <a:avLst/>
          </a:prstGeom>
          <a:noFill/>
          <a:ln>
            <a:noFill/>
          </a:ln>
        </p:spPr>
      </p:pic>
      <p:pic>
        <p:nvPicPr>
          <p:cNvPr id="357" name="Google Shape;357;p24"/>
          <p:cNvPicPr preferRelativeResize="0"/>
          <p:nvPr/>
        </p:nvPicPr>
        <p:blipFill>
          <a:blip r:embed="rId6">
            <a:alphaModFix/>
          </a:blip>
          <a:stretch>
            <a:fillRect/>
          </a:stretch>
        </p:blipFill>
        <p:spPr>
          <a:xfrm>
            <a:off x="1052250" y="2294975"/>
            <a:ext cx="5296425" cy="39084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25"/>
          <p:cNvSpPr txBox="1"/>
          <p:nvPr>
            <p:ph type="title"/>
          </p:nvPr>
        </p:nvSpPr>
        <p:spPr>
          <a:xfrm>
            <a:off x="838200" y="365125"/>
            <a:ext cx="10515600" cy="1325563"/>
          </a:xfrm>
          <a:prstGeom prst="rect">
            <a:avLst/>
          </a:prstGeom>
          <a:solidFill>
            <a:schemeClr val="lt2"/>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7925C"/>
              </a:buClr>
              <a:buSzPts val="4400"/>
              <a:buFont typeface="Play"/>
              <a:buNone/>
            </a:pPr>
            <a:r>
              <a:rPr b="1" lang="en-US">
                <a:solidFill>
                  <a:srgbClr val="F7925C"/>
                </a:solidFill>
              </a:rPr>
              <a:t>02 : Housing Price</a:t>
            </a:r>
            <a:endParaRPr/>
          </a:p>
        </p:txBody>
      </p:sp>
      <p:sp>
        <p:nvSpPr>
          <p:cNvPr id="363" name="Google Shape;363;p25"/>
          <p:cNvSpPr txBox="1"/>
          <p:nvPr>
            <p:ph idx="1" type="body"/>
          </p:nvPr>
        </p:nvSpPr>
        <p:spPr>
          <a:xfrm>
            <a:off x="838200" y="1825625"/>
            <a:ext cx="10515600" cy="4351338"/>
          </a:xfrm>
          <a:prstGeom prst="rect">
            <a:avLst/>
          </a:prstGeom>
          <a:solidFill>
            <a:srgbClr val="F2F2F2"/>
          </a:solid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Exploratory Data Analysis : 2D Visualization</a:t>
            </a:r>
            <a:endParaRPr/>
          </a:p>
          <a:p>
            <a:pPr indent="0" lvl="0" marL="5314950" rtl="0" algn="l">
              <a:lnSpc>
                <a:spcPct val="90000"/>
              </a:lnSpc>
              <a:spcBef>
                <a:spcPts val="1000"/>
              </a:spcBef>
              <a:spcAft>
                <a:spcPts val="0"/>
              </a:spcAft>
              <a:buClr>
                <a:schemeClr val="dk1"/>
              </a:buClr>
              <a:buSzPts val="1800"/>
              <a:buNone/>
            </a:pPr>
            <a:r>
              <a:t/>
            </a:r>
            <a:endParaRPr sz="1800"/>
          </a:p>
          <a:p>
            <a:pPr indent="0" lvl="0" marL="5314950" rtl="0" algn="l">
              <a:lnSpc>
                <a:spcPct val="90000"/>
              </a:lnSpc>
              <a:spcBef>
                <a:spcPts val="1000"/>
              </a:spcBef>
              <a:spcAft>
                <a:spcPts val="0"/>
              </a:spcAft>
              <a:buClr>
                <a:schemeClr val="dk1"/>
              </a:buClr>
              <a:buSzPts val="1800"/>
              <a:buNone/>
            </a:pPr>
            <a:r>
              <a:rPr lang="en-US" sz="1800"/>
              <a:t>Analisa:</a:t>
            </a:r>
            <a:endParaRPr/>
          </a:p>
          <a:p>
            <a:pPr indent="-342900" lvl="0" marL="5943600" rtl="0" algn="l">
              <a:lnSpc>
                <a:spcPct val="90000"/>
              </a:lnSpc>
              <a:spcBef>
                <a:spcPts val="1000"/>
              </a:spcBef>
              <a:spcAft>
                <a:spcPts val="0"/>
              </a:spcAft>
              <a:buSzPts val="1800"/>
              <a:buChar char="●"/>
            </a:pPr>
            <a:r>
              <a:rPr lang="en-US" sz="1800"/>
              <a:t>Scatterplot ini mengindikasikan adanya korelasi positif antara variabel  GarageArea terhadap SalePrice. </a:t>
            </a:r>
            <a:endParaRPr sz="1800"/>
          </a:p>
          <a:p>
            <a:pPr indent="-342900" lvl="0" marL="5943600" rtl="0" algn="l">
              <a:lnSpc>
                <a:spcPct val="90000"/>
              </a:lnSpc>
              <a:spcBef>
                <a:spcPts val="0"/>
              </a:spcBef>
              <a:spcAft>
                <a:spcPts val="0"/>
              </a:spcAft>
              <a:buSzPts val="1800"/>
              <a:buChar char="●"/>
            </a:pPr>
            <a:r>
              <a:rPr lang="en-US" sz="1800"/>
              <a:t>Artinya semakin luas area garasi pada sebuah properti akan cenderung menaikkan nilai harga  properti tersebut. </a:t>
            </a:r>
            <a:endParaRPr sz="1800"/>
          </a:p>
          <a:p>
            <a:pPr indent="-342900" lvl="0" marL="5943600" rtl="0" algn="l">
              <a:lnSpc>
                <a:spcPct val="90000"/>
              </a:lnSpc>
              <a:spcBef>
                <a:spcPts val="0"/>
              </a:spcBef>
              <a:spcAft>
                <a:spcPts val="0"/>
              </a:spcAft>
              <a:buSzPts val="1800"/>
              <a:buChar char="●"/>
            </a:pPr>
            <a:r>
              <a:rPr lang="en-US" sz="1800"/>
              <a:t>Namun masih terdapat titik anomali yang kemungkinan adalah outlier, yaitu titik-titik plot pada ujung kanan. </a:t>
            </a:r>
            <a:r>
              <a:rPr lang="en-US"/>
              <a:t>  </a:t>
            </a:r>
            <a:endParaRPr/>
          </a:p>
        </p:txBody>
      </p:sp>
      <p:pic>
        <p:nvPicPr>
          <p:cNvPr descr="A calculator" id="364" name="Google Shape;364;p25"/>
          <p:cNvPicPr preferRelativeResize="0"/>
          <p:nvPr/>
        </p:nvPicPr>
        <p:blipFill rotWithShape="1">
          <a:blip r:embed="rId3">
            <a:alphaModFix/>
          </a:blip>
          <a:srcRect b="0" l="0" r="0" t="0"/>
          <a:stretch/>
        </p:blipFill>
        <p:spPr>
          <a:xfrm>
            <a:off x="-941294" y="5053851"/>
            <a:ext cx="2879912" cy="2241178"/>
          </a:xfrm>
          <a:prstGeom prst="rect">
            <a:avLst/>
          </a:prstGeom>
          <a:noFill/>
          <a:ln>
            <a:noFill/>
          </a:ln>
        </p:spPr>
      </p:pic>
      <p:pic>
        <p:nvPicPr>
          <p:cNvPr descr="Dollar with solid fill" id="365" name="Google Shape;365;p25"/>
          <p:cNvPicPr preferRelativeResize="0"/>
          <p:nvPr/>
        </p:nvPicPr>
        <p:blipFill rotWithShape="1">
          <a:blip r:embed="rId4">
            <a:alphaModFix/>
          </a:blip>
          <a:srcRect b="0" l="0" r="0" t="0"/>
          <a:stretch/>
        </p:blipFill>
        <p:spPr>
          <a:xfrm>
            <a:off x="11129683" y="2433918"/>
            <a:ext cx="914400" cy="914400"/>
          </a:xfrm>
          <a:prstGeom prst="rect">
            <a:avLst/>
          </a:prstGeom>
          <a:noFill/>
          <a:ln>
            <a:noFill/>
          </a:ln>
        </p:spPr>
      </p:pic>
      <p:pic>
        <p:nvPicPr>
          <p:cNvPr descr="House with solid fill" id="366" name="Google Shape;366;p25"/>
          <p:cNvPicPr preferRelativeResize="0"/>
          <p:nvPr/>
        </p:nvPicPr>
        <p:blipFill rotWithShape="1">
          <a:blip r:embed="rId5">
            <a:alphaModFix/>
          </a:blip>
          <a:srcRect b="0" l="0" r="0" t="0"/>
          <a:stretch/>
        </p:blipFill>
        <p:spPr>
          <a:xfrm>
            <a:off x="9807389" y="2241"/>
            <a:ext cx="2236693" cy="2292723"/>
          </a:xfrm>
          <a:prstGeom prst="rect">
            <a:avLst/>
          </a:prstGeom>
          <a:noFill/>
          <a:ln>
            <a:noFill/>
          </a:ln>
        </p:spPr>
      </p:pic>
      <p:sp>
        <p:nvSpPr>
          <p:cNvPr id="367" name="Google Shape;367;p25"/>
          <p:cNvSpPr/>
          <p:nvPr/>
        </p:nvSpPr>
        <p:spPr>
          <a:xfrm>
            <a:off x="9611845" y="6409764"/>
            <a:ext cx="1736911" cy="350183"/>
          </a:xfrm>
          <a:prstGeom prst="rightArrow">
            <a:avLst>
              <a:gd fmla="val 50000" name="adj1"/>
              <a:gd fmla="val 50000" name="adj2"/>
            </a:avLst>
          </a:prstGeom>
          <a:solidFill>
            <a:srgbClr val="7F7F7F"/>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u="sng">
                <a:solidFill>
                  <a:srgbClr val="F2F2F2"/>
                </a:solidFill>
                <a:latin typeface="Arial"/>
                <a:ea typeface="Arial"/>
                <a:cs typeface="Arial"/>
                <a:sym typeface="Arial"/>
                <a:hlinkClick r:id="rId6">
                  <a:extLst>
                    <a:ext uri="{A12FA001-AC4F-418D-AE19-62706E023703}">
                      <ahyp:hlinkClr val="tx"/>
                    </a:ext>
                  </a:extLst>
                </a:hlinkClick>
              </a:rPr>
              <a:t>Link GitHub</a:t>
            </a:r>
            <a:endParaRPr sz="1800" u="sng">
              <a:solidFill>
                <a:srgbClr val="F2F2F2"/>
              </a:solidFill>
              <a:latin typeface="Arial"/>
              <a:ea typeface="Arial"/>
              <a:cs typeface="Arial"/>
              <a:sym typeface="Arial"/>
              <a:hlinkClick r:id="rId7">
                <a:extLst>
                  <a:ext uri="{A12FA001-AC4F-418D-AE19-62706E023703}">
                    <ahyp:hlinkClr val="tx"/>
                  </a:ext>
                </a:extLst>
              </a:hlinkClick>
            </a:endParaRPr>
          </a:p>
        </p:txBody>
      </p:sp>
      <p:pic>
        <p:nvPicPr>
          <p:cNvPr id="368" name="Google Shape;368;p25"/>
          <p:cNvPicPr preferRelativeResize="0"/>
          <p:nvPr/>
        </p:nvPicPr>
        <p:blipFill>
          <a:blip r:embed="rId8">
            <a:alphaModFix/>
          </a:blip>
          <a:stretch>
            <a:fillRect/>
          </a:stretch>
        </p:blipFill>
        <p:spPr>
          <a:xfrm>
            <a:off x="838200" y="2294975"/>
            <a:ext cx="5240625" cy="3882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g2f14a52d1cb_1_3"/>
          <p:cNvSpPr txBox="1"/>
          <p:nvPr>
            <p:ph type="title"/>
          </p:nvPr>
        </p:nvSpPr>
        <p:spPr>
          <a:xfrm>
            <a:off x="838200" y="365125"/>
            <a:ext cx="10515600" cy="1325700"/>
          </a:xfrm>
          <a:prstGeom prst="rect">
            <a:avLst/>
          </a:prstGeom>
          <a:solidFill>
            <a:srgbClr val="D9D9D9"/>
          </a:solidFill>
        </p:spPr>
        <p:txBody>
          <a:bodyPr anchorCtr="0" anchor="ctr" bIns="45700" lIns="91425" spcFirstLastPara="1" rIns="91425" wrap="square" tIns="45700">
            <a:normAutofit/>
          </a:bodyPr>
          <a:lstStyle/>
          <a:p>
            <a:pPr indent="0" lvl="0" marL="0" rtl="0" algn="l">
              <a:spcBef>
                <a:spcPts val="0"/>
              </a:spcBef>
              <a:spcAft>
                <a:spcPts val="0"/>
              </a:spcAft>
              <a:buNone/>
            </a:pPr>
            <a:r>
              <a:rPr b="1" lang="en-US">
                <a:solidFill>
                  <a:srgbClr val="F7925C"/>
                </a:solidFill>
              </a:rPr>
              <a:t>02 : House Pricing</a:t>
            </a:r>
            <a:endParaRPr b="1">
              <a:solidFill>
                <a:srgbClr val="F7925C"/>
              </a:solidFill>
            </a:endParaRPr>
          </a:p>
        </p:txBody>
      </p:sp>
      <p:sp>
        <p:nvSpPr>
          <p:cNvPr id="374" name="Google Shape;374;g2f14a52d1cb_1_3"/>
          <p:cNvSpPr txBox="1"/>
          <p:nvPr>
            <p:ph idx="1" type="body"/>
          </p:nvPr>
        </p:nvSpPr>
        <p:spPr>
          <a:xfrm>
            <a:off x="838200" y="1825625"/>
            <a:ext cx="10515600" cy="5032500"/>
          </a:xfrm>
          <a:prstGeom prst="rect">
            <a:avLst/>
          </a:prstGeom>
          <a:solidFill>
            <a:srgbClr val="EFEFEF"/>
          </a:solidFill>
        </p:spPr>
        <p:txBody>
          <a:bodyPr anchorCtr="0" anchor="t" bIns="45700" lIns="91425" spcFirstLastPara="1" rIns="91425" wrap="square" tIns="45700">
            <a:normAutofit/>
          </a:bodyPr>
          <a:lstStyle/>
          <a:p>
            <a:pPr indent="0" lvl="0" marL="0" rtl="0" algn="l">
              <a:spcBef>
                <a:spcPts val="1000"/>
              </a:spcBef>
              <a:spcAft>
                <a:spcPts val="0"/>
              </a:spcAft>
              <a:buNone/>
            </a:pPr>
            <a:r>
              <a:rPr b="1" lang="en-US"/>
              <a:t>Conclusion</a:t>
            </a:r>
            <a:endParaRPr b="1"/>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sz="1800"/>
          </a:p>
          <a:p>
            <a:pPr indent="0" lvl="0" marL="0" rtl="0" algn="l">
              <a:spcBef>
                <a:spcPts val="1000"/>
              </a:spcBef>
              <a:spcAft>
                <a:spcPts val="0"/>
              </a:spcAft>
              <a:buNone/>
            </a:pPr>
            <a:r>
              <a:rPr lang="en-US" sz="1800"/>
              <a:t>Kesimpulan:</a:t>
            </a:r>
            <a:endParaRPr sz="1800"/>
          </a:p>
          <a:p>
            <a:pPr indent="-330200" lvl="0" marL="457200" rtl="0" algn="l">
              <a:spcBef>
                <a:spcPts val="1000"/>
              </a:spcBef>
              <a:spcAft>
                <a:spcPts val="0"/>
              </a:spcAft>
              <a:buSzPts val="1600"/>
              <a:buChar char="●"/>
            </a:pPr>
            <a:r>
              <a:rPr lang="en-US" sz="1600"/>
              <a:t>Nilai Koefisien Korelasi r_GrLiveArea_SalePrice =  0.70862 menunjukkan hubungan korelasi positif yang “cukup kuat” antara variabel GrLiveArea dengan SalePrice. Artinya semakin luas area bangunan (tidak termasuk basement) yang dimiliki oleh suatu properti akan menaikkan nilai harga jual properti tersebut.</a:t>
            </a:r>
            <a:endParaRPr sz="1600"/>
          </a:p>
          <a:p>
            <a:pPr indent="-330200" lvl="0" marL="457200" rtl="0" algn="l">
              <a:spcBef>
                <a:spcPts val="0"/>
              </a:spcBef>
              <a:spcAft>
                <a:spcPts val="0"/>
              </a:spcAft>
              <a:buSzPts val="1600"/>
              <a:buChar char="●"/>
            </a:pPr>
            <a:r>
              <a:rPr lang="en-US" sz="1600"/>
              <a:t>Nilai Koefisien Korelasi r_GarageArea_SalePrice = 0.62343 menunjukkan hubungan korelasi positif yang “sedang” antara variabel GarageArea dengan SalePrice. Artinya semakin luas area garasi yang dimiliki oleh suatu properti, juga akan menaikkan nilai harga jual properti tersebut.</a:t>
            </a:r>
            <a:endParaRPr sz="1600"/>
          </a:p>
          <a:p>
            <a:pPr indent="0" lvl="0" marL="0" rtl="0" algn="l">
              <a:spcBef>
                <a:spcPts val="1000"/>
              </a:spcBef>
              <a:spcAft>
                <a:spcPts val="0"/>
              </a:spcAft>
              <a:buNone/>
            </a:pPr>
            <a:r>
              <a:rPr lang="en-US" sz="1600"/>
              <a:t> </a:t>
            </a:r>
            <a:endParaRPr sz="1600"/>
          </a:p>
        </p:txBody>
      </p:sp>
      <p:graphicFrame>
        <p:nvGraphicFramePr>
          <p:cNvPr id="375" name="Google Shape;375;g2f14a52d1cb_1_3"/>
          <p:cNvGraphicFramePr/>
          <p:nvPr/>
        </p:nvGraphicFramePr>
        <p:xfrm>
          <a:off x="968790" y="2497580"/>
          <a:ext cx="3000000" cy="3000000"/>
        </p:xfrm>
        <a:graphic>
          <a:graphicData uri="http://schemas.openxmlformats.org/drawingml/2006/table">
            <a:tbl>
              <a:tblPr>
                <a:noFill/>
                <a:tableStyleId>{D84817A9-4F95-4F87-8A05-28C64FAC2CAE}</a:tableStyleId>
              </a:tblPr>
              <a:tblGrid>
                <a:gridCol w="5143500"/>
                <a:gridCol w="5143500"/>
              </a:tblGrid>
              <a:tr h="381000">
                <a:tc gridSpan="2">
                  <a:txBody>
                    <a:bodyPr/>
                    <a:lstStyle/>
                    <a:p>
                      <a:pPr indent="0" lvl="0" marL="0" rtl="0" algn="ctr">
                        <a:spcBef>
                          <a:spcPts val="0"/>
                        </a:spcBef>
                        <a:spcAft>
                          <a:spcPts val="0"/>
                        </a:spcAft>
                        <a:buNone/>
                      </a:pPr>
                      <a:r>
                        <a:rPr b="1" lang="en-US" sz="1600"/>
                        <a:t>Tabel  Nilai Koefisien Korelasi </a:t>
                      </a:r>
                      <a:r>
                        <a:rPr b="1" lang="en-US" sz="1600"/>
                        <a:t>(r) </a:t>
                      </a:r>
                      <a:endParaRPr b="1" sz="16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C27BA0"/>
                    </a:solidFill>
                  </a:tcPr>
                </a:tc>
                <a:tc hMerge="1"/>
              </a:tr>
              <a:tr h="381000">
                <a:tc>
                  <a:txBody>
                    <a:bodyPr/>
                    <a:lstStyle/>
                    <a:p>
                      <a:pPr indent="0" lvl="0" marL="0" rtl="0" algn="l">
                        <a:spcBef>
                          <a:spcPts val="0"/>
                        </a:spcBef>
                        <a:spcAft>
                          <a:spcPts val="0"/>
                        </a:spcAft>
                        <a:buNone/>
                      </a:pPr>
                      <a:r>
                        <a:rPr b="1" lang="en-US" sz="1600"/>
                        <a:t>r_GrLiveArea_SalePrice</a:t>
                      </a:r>
                      <a:endParaRPr b="1" sz="16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rgbClr val="9E9E9E"/>
                      </a:solidFill>
                      <a:prstDash val="solid"/>
                      <a:round/>
                      <a:headEnd len="sm" w="sm" type="none"/>
                      <a:tailEnd len="sm" w="sm" type="none"/>
                    </a:lnB>
                    <a:solidFill>
                      <a:srgbClr val="D9D2E9"/>
                    </a:solidFill>
                  </a:tcPr>
                </a:tc>
                <a:tc>
                  <a:txBody>
                    <a:bodyPr/>
                    <a:lstStyle/>
                    <a:p>
                      <a:pPr indent="0" lvl="0" marL="0" rtl="0" algn="l">
                        <a:spcBef>
                          <a:spcPts val="0"/>
                        </a:spcBef>
                        <a:spcAft>
                          <a:spcPts val="0"/>
                        </a:spcAft>
                        <a:buNone/>
                      </a:pPr>
                      <a:r>
                        <a:rPr b="1" lang="en-US" sz="1600"/>
                        <a:t>0.70862</a:t>
                      </a:r>
                      <a:endParaRPr b="1" sz="16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rgbClr val="9E9E9E"/>
                      </a:solidFill>
                      <a:prstDash val="solid"/>
                      <a:round/>
                      <a:headEnd len="sm" w="sm" type="none"/>
                      <a:tailEnd len="sm" w="sm" type="none"/>
                    </a:lnB>
                    <a:solidFill>
                      <a:srgbClr val="D9D2E9"/>
                    </a:solidFill>
                  </a:tcPr>
                </a:tc>
              </a:tr>
              <a:tr h="381000">
                <a:tc>
                  <a:txBody>
                    <a:bodyPr/>
                    <a:lstStyle/>
                    <a:p>
                      <a:pPr indent="0" lvl="0" marL="0" rtl="0" algn="l">
                        <a:spcBef>
                          <a:spcPts val="0"/>
                        </a:spcBef>
                        <a:spcAft>
                          <a:spcPts val="0"/>
                        </a:spcAft>
                        <a:buNone/>
                      </a:pPr>
                      <a:r>
                        <a:rPr b="1" lang="en-US" sz="1600"/>
                        <a:t>r_GarageArea_SalePrice</a:t>
                      </a:r>
                      <a:endParaRPr b="1" sz="16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9D2E9"/>
                    </a:solidFill>
                  </a:tcPr>
                </a:tc>
                <a:tc>
                  <a:txBody>
                    <a:bodyPr/>
                    <a:lstStyle/>
                    <a:p>
                      <a:pPr indent="0" lvl="0" marL="0" rtl="0" algn="l">
                        <a:spcBef>
                          <a:spcPts val="0"/>
                        </a:spcBef>
                        <a:spcAft>
                          <a:spcPts val="0"/>
                        </a:spcAft>
                        <a:buNone/>
                      </a:pPr>
                      <a:r>
                        <a:rPr b="1" lang="en-US" sz="1600"/>
                        <a:t>0.62343</a:t>
                      </a:r>
                      <a:endParaRPr b="1" sz="16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9D2E9"/>
                    </a:solidFill>
                  </a:tcPr>
                </a:tc>
              </a:tr>
            </a:tbl>
          </a:graphicData>
        </a:graphic>
      </p:graphicFrame>
      <p:pic>
        <p:nvPicPr>
          <p:cNvPr descr="A calculator" id="376" name="Google Shape;376;g2f14a52d1cb_1_3"/>
          <p:cNvPicPr preferRelativeResize="0"/>
          <p:nvPr/>
        </p:nvPicPr>
        <p:blipFill rotWithShape="1">
          <a:blip r:embed="rId3">
            <a:alphaModFix/>
          </a:blip>
          <a:srcRect b="0" l="0" r="0" t="0"/>
          <a:stretch/>
        </p:blipFill>
        <p:spPr>
          <a:xfrm>
            <a:off x="-941294" y="5053851"/>
            <a:ext cx="2879914" cy="2241178"/>
          </a:xfrm>
          <a:prstGeom prst="rect">
            <a:avLst/>
          </a:prstGeom>
          <a:noFill/>
          <a:ln>
            <a:noFill/>
          </a:ln>
        </p:spPr>
      </p:pic>
      <p:pic>
        <p:nvPicPr>
          <p:cNvPr descr="Dollar with solid fill" id="377" name="Google Shape;377;g2f14a52d1cb_1_3"/>
          <p:cNvPicPr preferRelativeResize="0"/>
          <p:nvPr/>
        </p:nvPicPr>
        <p:blipFill rotWithShape="1">
          <a:blip r:embed="rId4">
            <a:alphaModFix/>
          </a:blip>
          <a:srcRect b="0" l="0" r="0" t="0"/>
          <a:stretch/>
        </p:blipFill>
        <p:spPr>
          <a:xfrm>
            <a:off x="11129683" y="2433918"/>
            <a:ext cx="914400" cy="914400"/>
          </a:xfrm>
          <a:prstGeom prst="rect">
            <a:avLst/>
          </a:prstGeom>
          <a:noFill/>
          <a:ln>
            <a:noFill/>
          </a:ln>
        </p:spPr>
      </p:pic>
      <p:pic>
        <p:nvPicPr>
          <p:cNvPr descr="House with solid fill" id="378" name="Google Shape;378;g2f14a52d1cb_1_3"/>
          <p:cNvPicPr preferRelativeResize="0"/>
          <p:nvPr/>
        </p:nvPicPr>
        <p:blipFill rotWithShape="1">
          <a:blip r:embed="rId5">
            <a:alphaModFix/>
          </a:blip>
          <a:srcRect b="0" l="0" r="0" t="0"/>
          <a:stretch/>
        </p:blipFill>
        <p:spPr>
          <a:xfrm>
            <a:off x="9807389" y="2241"/>
            <a:ext cx="2236693" cy="2292723"/>
          </a:xfrm>
          <a:prstGeom prst="rect">
            <a:avLst/>
          </a:prstGeom>
          <a:noFill/>
          <a:ln>
            <a:noFill/>
          </a:ln>
        </p:spPr>
      </p:pic>
      <p:sp>
        <p:nvSpPr>
          <p:cNvPr id="379" name="Google Shape;379;g2f14a52d1cb_1_3"/>
          <p:cNvSpPr txBox="1"/>
          <p:nvPr/>
        </p:nvSpPr>
        <p:spPr>
          <a:xfrm>
            <a:off x="1013225" y="6212925"/>
            <a:ext cx="10287000" cy="5538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u="sng">
                <a:solidFill>
                  <a:schemeClr val="hlink"/>
                </a:solidFill>
                <a:hlinkClick r:id="rId6"/>
              </a:rPr>
              <a:t>https://github.com/Effendy8/Final-Project-Kelas-Work/blob/main/02_House_Pricing.ipynb</a:t>
            </a:r>
            <a:endParaRPr sz="15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26"/>
          <p:cNvSpPr txBox="1"/>
          <p:nvPr>
            <p:ph type="title"/>
          </p:nvPr>
        </p:nvSpPr>
        <p:spPr>
          <a:xfrm>
            <a:off x="838200" y="365125"/>
            <a:ext cx="10515600" cy="1325563"/>
          </a:xfrm>
          <a:prstGeom prst="rect">
            <a:avLst/>
          </a:prstGeom>
          <a:solidFill>
            <a:srgbClr val="E8E0CA">
              <a:alpha val="80784"/>
            </a:srgbClr>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70C0"/>
              </a:buClr>
              <a:buSzPts val="4400"/>
              <a:buFont typeface="Play"/>
              <a:buNone/>
            </a:pPr>
            <a:r>
              <a:rPr b="1" lang="en-US">
                <a:solidFill>
                  <a:srgbClr val="0070C0"/>
                </a:solidFill>
              </a:rPr>
              <a:t>03 : Machine Learning</a:t>
            </a:r>
            <a:endParaRPr/>
          </a:p>
        </p:txBody>
      </p:sp>
      <p:sp>
        <p:nvSpPr>
          <p:cNvPr id="385" name="Google Shape;385;p26"/>
          <p:cNvSpPr txBox="1"/>
          <p:nvPr>
            <p:ph idx="1" type="body"/>
          </p:nvPr>
        </p:nvSpPr>
        <p:spPr>
          <a:xfrm>
            <a:off x="838200" y="1825625"/>
            <a:ext cx="10515600" cy="5019000"/>
          </a:xfrm>
          <a:prstGeom prst="rect">
            <a:avLst/>
          </a:prstGeom>
          <a:solidFill>
            <a:srgbClr val="D9D3BD">
              <a:alpha val="17647"/>
            </a:srgbClr>
          </a:solid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Overview and Background</a:t>
            </a:r>
            <a:endParaRPr/>
          </a:p>
          <a:p>
            <a:pPr indent="-348220" lvl="0" marL="457200" rtl="0" algn="l">
              <a:lnSpc>
                <a:spcPct val="90000"/>
              </a:lnSpc>
              <a:spcBef>
                <a:spcPts val="1000"/>
              </a:spcBef>
              <a:spcAft>
                <a:spcPts val="0"/>
              </a:spcAft>
              <a:buSzPts val="1884"/>
              <a:buChar char="●"/>
            </a:pPr>
            <a:r>
              <a:rPr lang="en-US" sz="1883"/>
              <a:t>Komputer adalah perangkat keras yang sangat penting untuk menunjang efisiensi suatu pekerjaan khususnya di era digital saat ini. Hampir semua bidang kegiatan menerapkan sistem komputasi pada proses pengolahan datanya. Namun komputer cenderung membutuhkan ruang cukup banyak dalam proses instalasinya. </a:t>
            </a:r>
            <a:endParaRPr sz="1883"/>
          </a:p>
          <a:p>
            <a:pPr indent="-348220" lvl="0" marL="457200" rtl="0" algn="l">
              <a:lnSpc>
                <a:spcPct val="90000"/>
              </a:lnSpc>
              <a:spcBef>
                <a:spcPts val="0"/>
              </a:spcBef>
              <a:spcAft>
                <a:spcPts val="0"/>
              </a:spcAft>
              <a:buSzPts val="1884"/>
              <a:buChar char="●"/>
            </a:pPr>
            <a:r>
              <a:rPr lang="en-US" sz="1883"/>
              <a:t>Maka dengan diciptakannya Laptop, sebuah perangkat keras komputasi yang lebih portabel, membuat proses komputasi menjadi lebih cepat dan ringkas. </a:t>
            </a:r>
            <a:endParaRPr sz="1883"/>
          </a:p>
          <a:p>
            <a:pPr indent="-348220" lvl="0" marL="457200" rtl="0" algn="l">
              <a:lnSpc>
                <a:spcPct val="90000"/>
              </a:lnSpc>
              <a:spcBef>
                <a:spcPts val="0"/>
              </a:spcBef>
              <a:spcAft>
                <a:spcPts val="0"/>
              </a:spcAft>
              <a:buSzPts val="1884"/>
              <a:buChar char="●"/>
            </a:pPr>
            <a:r>
              <a:rPr lang="en-US" sz="1883"/>
              <a:t>Seiring bertambahnya dimensi pekerjaan, menjadi faktor yang menstimulasi produsen Laptop untuk menciptakan range produk dari spesifikasi low-performance hingga high-performance. </a:t>
            </a:r>
            <a:endParaRPr sz="1883"/>
          </a:p>
          <a:p>
            <a:pPr indent="-348220" lvl="0" marL="457200" rtl="0" algn="l">
              <a:lnSpc>
                <a:spcPct val="90000"/>
              </a:lnSpc>
              <a:spcBef>
                <a:spcPts val="0"/>
              </a:spcBef>
              <a:spcAft>
                <a:spcPts val="0"/>
              </a:spcAft>
              <a:buSzPts val="1884"/>
              <a:buChar char="●"/>
            </a:pPr>
            <a:r>
              <a:rPr lang="en-US" sz="1883"/>
              <a:t>Spesifikasi yang dimaksud adalah varibel-variabel penunjang performance yang pada akhirnya akan mempengaruhi harga Laptop tersebut. </a:t>
            </a:r>
            <a:endParaRPr sz="1883"/>
          </a:p>
          <a:p>
            <a:pPr indent="-348220" lvl="0" marL="457200" rtl="0" algn="l">
              <a:lnSpc>
                <a:spcPct val="90000"/>
              </a:lnSpc>
              <a:spcBef>
                <a:spcPts val="0"/>
              </a:spcBef>
              <a:spcAft>
                <a:spcPts val="0"/>
              </a:spcAft>
              <a:buSzPts val="1884"/>
              <a:buChar char="●"/>
            </a:pPr>
            <a:r>
              <a:rPr lang="en-US" sz="1883"/>
              <a:t>Pada project ini akan dilakukan analisa pada sebuah dataset yang menyimpan informasi hubungan beberapa variabel independen terhadap harga Laptop. </a:t>
            </a:r>
            <a:endParaRPr sz="1883"/>
          </a:p>
          <a:p>
            <a:pPr indent="-348220" lvl="0" marL="457200" rtl="0" algn="l">
              <a:lnSpc>
                <a:spcPct val="90000"/>
              </a:lnSpc>
              <a:spcBef>
                <a:spcPts val="0"/>
              </a:spcBef>
              <a:spcAft>
                <a:spcPts val="0"/>
              </a:spcAft>
              <a:buSzPts val="1884"/>
              <a:buChar char="●"/>
            </a:pPr>
            <a:r>
              <a:rPr lang="en-US" sz="1883"/>
              <a:t>Alur pengerjaan project dimulai dari memahami bisnis, memahami data, eksplorasi data analisis, feature engineering hingga menggunakan metode regresi dengan menerapkan beberapa algoritma Machine Learning serta mengoptimalkan model terbaik untuk menghasilkan akurasi nilai prediksi terbaik.  </a:t>
            </a:r>
            <a:endParaRPr sz="2283"/>
          </a:p>
        </p:txBody>
      </p:sp>
      <p:pic>
        <p:nvPicPr>
          <p:cNvPr descr="Upward trend with solid fill" id="386" name="Google Shape;386;p26"/>
          <p:cNvPicPr preferRelativeResize="0"/>
          <p:nvPr/>
        </p:nvPicPr>
        <p:blipFill rotWithShape="1">
          <a:blip r:embed="rId3">
            <a:alphaModFix/>
          </a:blip>
          <a:srcRect b="0" l="0" r="0" t="0"/>
          <a:stretch/>
        </p:blipFill>
        <p:spPr>
          <a:xfrm>
            <a:off x="2241" y="5504330"/>
            <a:ext cx="835960" cy="1340224"/>
          </a:xfrm>
          <a:prstGeom prst="rect">
            <a:avLst/>
          </a:prstGeom>
          <a:noFill/>
          <a:ln>
            <a:noFill/>
          </a:ln>
        </p:spPr>
      </p:pic>
      <p:pic>
        <p:nvPicPr>
          <p:cNvPr descr="Gears with solid fill" id="387" name="Google Shape;387;p26"/>
          <p:cNvPicPr preferRelativeResize="0"/>
          <p:nvPr/>
        </p:nvPicPr>
        <p:blipFill rotWithShape="1">
          <a:blip r:embed="rId4">
            <a:alphaModFix/>
          </a:blip>
          <a:srcRect b="0" l="0" r="0" t="0"/>
          <a:stretch/>
        </p:blipFill>
        <p:spPr>
          <a:xfrm>
            <a:off x="10188388" y="-8965"/>
            <a:ext cx="2001368" cy="1732429"/>
          </a:xfrm>
          <a:prstGeom prst="rect">
            <a:avLst/>
          </a:prstGeom>
          <a:noFill/>
          <a:ln>
            <a:noFill/>
          </a:ln>
        </p:spPr>
      </p:pic>
      <p:pic>
        <p:nvPicPr>
          <p:cNvPr descr="Mathematics with solid fill" id="388" name="Google Shape;388;p26"/>
          <p:cNvPicPr preferRelativeResize="0"/>
          <p:nvPr/>
        </p:nvPicPr>
        <p:blipFill rotWithShape="1">
          <a:blip r:embed="rId5">
            <a:alphaModFix/>
          </a:blip>
          <a:srcRect b="0" l="0" r="0" t="0"/>
          <a:stretch/>
        </p:blipFill>
        <p:spPr>
          <a:xfrm>
            <a:off x="10728385" y="5732253"/>
            <a:ext cx="1130060" cy="113006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27"/>
          <p:cNvSpPr txBox="1"/>
          <p:nvPr>
            <p:ph type="title"/>
          </p:nvPr>
        </p:nvSpPr>
        <p:spPr>
          <a:xfrm>
            <a:off x="838200" y="365125"/>
            <a:ext cx="10515600" cy="1325563"/>
          </a:xfrm>
          <a:prstGeom prst="rect">
            <a:avLst/>
          </a:prstGeom>
          <a:solidFill>
            <a:srgbClr val="E8E0CA"/>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45B0E1"/>
              </a:buClr>
              <a:buSzPts val="4400"/>
              <a:buFont typeface="Play"/>
              <a:buNone/>
            </a:pPr>
            <a:r>
              <a:rPr b="1" lang="en-US">
                <a:solidFill>
                  <a:srgbClr val="45B0E1"/>
                </a:solidFill>
              </a:rPr>
              <a:t>03 : Machine Learning</a:t>
            </a:r>
            <a:endParaRPr/>
          </a:p>
        </p:txBody>
      </p:sp>
      <p:sp>
        <p:nvSpPr>
          <p:cNvPr id="394" name="Google Shape;394;p27"/>
          <p:cNvSpPr txBox="1"/>
          <p:nvPr>
            <p:ph idx="1" type="body"/>
          </p:nvPr>
        </p:nvSpPr>
        <p:spPr>
          <a:xfrm>
            <a:off x="838200" y="1768116"/>
            <a:ext cx="10515600" cy="4797035"/>
          </a:xfrm>
          <a:prstGeom prst="rect">
            <a:avLst/>
          </a:prstGeom>
          <a:solidFill>
            <a:srgbClr val="FFFDE8">
              <a:alpha val="17647"/>
            </a:srgbClr>
          </a:solid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Methodology</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1800"/>
              <a:buNone/>
            </a:pPr>
            <a:r>
              <a:t/>
            </a:r>
            <a:endParaRPr sz="1800"/>
          </a:p>
          <a:p>
            <a:pPr indent="0" lvl="0" marL="0" rtl="0" algn="l">
              <a:lnSpc>
                <a:spcPct val="90000"/>
              </a:lnSpc>
              <a:spcBef>
                <a:spcPts val="1000"/>
              </a:spcBef>
              <a:spcAft>
                <a:spcPts val="0"/>
              </a:spcAft>
              <a:buClr>
                <a:schemeClr val="dk1"/>
              </a:buClr>
              <a:buSzPts val="1800"/>
              <a:buNone/>
            </a:pPr>
            <a:r>
              <a:rPr lang="en-US" sz="1800"/>
              <a:t>Note : Regresi dilakukan dengan menerapkan beberapa model algoritma machine learning seperti: Random Forest, Lasso, SVR , SGD, Gaussian, Decission Tree, K Neighbors dan Ridge Regression. </a:t>
            </a:r>
            <a:endParaRPr/>
          </a:p>
        </p:txBody>
      </p:sp>
      <p:grpSp>
        <p:nvGrpSpPr>
          <p:cNvPr id="395" name="Google Shape;395;p27"/>
          <p:cNvGrpSpPr/>
          <p:nvPr/>
        </p:nvGrpSpPr>
        <p:grpSpPr>
          <a:xfrm>
            <a:off x="1471881" y="2537611"/>
            <a:ext cx="8889649" cy="2735276"/>
            <a:chOff x="3910" y="119382"/>
            <a:chExt cx="8889649" cy="2735276"/>
          </a:xfrm>
        </p:grpSpPr>
        <p:sp>
          <p:nvSpPr>
            <p:cNvPr id="396" name="Google Shape;396;p27"/>
            <p:cNvSpPr/>
            <p:nvPr/>
          </p:nvSpPr>
          <p:spPr>
            <a:xfrm>
              <a:off x="3910" y="119382"/>
              <a:ext cx="1709548" cy="1025728"/>
            </a:xfrm>
            <a:prstGeom prst="roundRect">
              <a:avLst>
                <a:gd fmla="val 10000" name="adj"/>
              </a:avLst>
            </a:prstGeom>
            <a:solidFill>
              <a:srgbClr val="0C9ED5">
                <a:alpha val="89803"/>
              </a:srgbClr>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7"/>
            <p:cNvSpPr txBox="1"/>
            <p:nvPr/>
          </p:nvSpPr>
          <p:spPr>
            <a:xfrm>
              <a:off x="33953" y="149425"/>
              <a:ext cx="1649462" cy="965642"/>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chemeClr val="lt1"/>
                </a:buClr>
                <a:buSzPts val="1900"/>
                <a:buFont typeface="Play"/>
                <a:buNone/>
              </a:pPr>
              <a:r>
                <a:rPr lang="en-US" sz="1700">
                  <a:solidFill>
                    <a:schemeClr val="lt1"/>
                  </a:solidFill>
                  <a:latin typeface="Play"/>
                  <a:ea typeface="Play"/>
                  <a:cs typeface="Play"/>
                  <a:sym typeface="Play"/>
                </a:rPr>
                <a:t>Bisnis Understanding</a:t>
              </a:r>
              <a:endParaRPr sz="1700">
                <a:solidFill>
                  <a:schemeClr val="lt1"/>
                </a:solidFill>
                <a:latin typeface="Arial"/>
                <a:ea typeface="Arial"/>
                <a:cs typeface="Arial"/>
                <a:sym typeface="Arial"/>
              </a:endParaRPr>
            </a:p>
          </p:txBody>
        </p:sp>
        <p:sp>
          <p:nvSpPr>
            <p:cNvPr id="398" name="Google Shape;398;p27"/>
            <p:cNvSpPr/>
            <p:nvPr/>
          </p:nvSpPr>
          <p:spPr>
            <a:xfrm>
              <a:off x="1863898" y="420263"/>
              <a:ext cx="362424" cy="423967"/>
            </a:xfrm>
            <a:prstGeom prst="rightArrow">
              <a:avLst>
                <a:gd fmla="val 60000" name="adj1"/>
                <a:gd fmla="val 50000" name="adj2"/>
              </a:avLst>
            </a:prstGeom>
            <a:solidFill>
              <a:srgbClr val="0B9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7"/>
            <p:cNvSpPr txBox="1"/>
            <p:nvPr/>
          </p:nvSpPr>
          <p:spPr>
            <a:xfrm>
              <a:off x="1863898" y="505056"/>
              <a:ext cx="253697" cy="254381"/>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500"/>
                <a:buFont typeface="Arial"/>
                <a:buNone/>
              </a:pPr>
              <a:r>
                <a:t/>
              </a:r>
              <a:endParaRPr sz="1500">
                <a:solidFill>
                  <a:schemeClr val="lt1"/>
                </a:solidFill>
                <a:latin typeface="Arial"/>
                <a:ea typeface="Arial"/>
                <a:cs typeface="Arial"/>
                <a:sym typeface="Arial"/>
              </a:endParaRPr>
            </a:p>
          </p:txBody>
        </p:sp>
        <p:sp>
          <p:nvSpPr>
            <p:cNvPr id="400" name="Google Shape;400;p27"/>
            <p:cNvSpPr/>
            <p:nvPr/>
          </p:nvSpPr>
          <p:spPr>
            <a:xfrm>
              <a:off x="2397277" y="119382"/>
              <a:ext cx="1709548" cy="1025728"/>
            </a:xfrm>
            <a:prstGeom prst="roundRect">
              <a:avLst>
                <a:gd fmla="val 10000" name="adj"/>
              </a:avLst>
            </a:prstGeom>
            <a:solidFill>
              <a:srgbClr val="0C9ED5">
                <a:alpha val="84313"/>
              </a:srgbClr>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7"/>
            <p:cNvSpPr txBox="1"/>
            <p:nvPr/>
          </p:nvSpPr>
          <p:spPr>
            <a:xfrm>
              <a:off x="2427320" y="149425"/>
              <a:ext cx="1649462" cy="965642"/>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chemeClr val="lt1"/>
                </a:buClr>
                <a:buSzPts val="1900"/>
                <a:buFont typeface="Play"/>
                <a:buNone/>
              </a:pPr>
              <a:r>
                <a:rPr lang="en-US" sz="1700">
                  <a:solidFill>
                    <a:schemeClr val="lt1"/>
                  </a:solidFill>
                  <a:latin typeface="Play"/>
                  <a:ea typeface="Play"/>
                  <a:cs typeface="Play"/>
                  <a:sym typeface="Play"/>
                </a:rPr>
                <a:t>Data Understanding</a:t>
              </a:r>
              <a:endParaRPr sz="1700">
                <a:solidFill>
                  <a:schemeClr val="lt1"/>
                </a:solidFill>
                <a:latin typeface="Arial"/>
                <a:ea typeface="Arial"/>
                <a:cs typeface="Arial"/>
                <a:sym typeface="Arial"/>
              </a:endParaRPr>
            </a:p>
          </p:txBody>
        </p:sp>
        <p:sp>
          <p:nvSpPr>
            <p:cNvPr id="402" name="Google Shape;402;p27"/>
            <p:cNvSpPr/>
            <p:nvPr/>
          </p:nvSpPr>
          <p:spPr>
            <a:xfrm>
              <a:off x="4257265" y="420263"/>
              <a:ext cx="362424" cy="423967"/>
            </a:xfrm>
            <a:prstGeom prst="rightArrow">
              <a:avLst>
                <a:gd fmla="val 60000" name="adj1"/>
                <a:gd fmla="val 50000" name="adj2"/>
              </a:avLst>
            </a:prstGeom>
            <a:solidFill>
              <a:srgbClr val="14A3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7"/>
            <p:cNvSpPr txBox="1"/>
            <p:nvPr/>
          </p:nvSpPr>
          <p:spPr>
            <a:xfrm>
              <a:off x="4257265" y="505056"/>
              <a:ext cx="253697" cy="254381"/>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500"/>
                <a:buFont typeface="Arial"/>
                <a:buNone/>
              </a:pPr>
              <a:r>
                <a:t/>
              </a:r>
              <a:endParaRPr sz="1500">
                <a:solidFill>
                  <a:schemeClr val="lt1"/>
                </a:solidFill>
                <a:latin typeface="Arial"/>
                <a:ea typeface="Arial"/>
                <a:cs typeface="Arial"/>
                <a:sym typeface="Arial"/>
              </a:endParaRPr>
            </a:p>
          </p:txBody>
        </p:sp>
        <p:sp>
          <p:nvSpPr>
            <p:cNvPr id="404" name="Google Shape;404;p27"/>
            <p:cNvSpPr/>
            <p:nvPr/>
          </p:nvSpPr>
          <p:spPr>
            <a:xfrm>
              <a:off x="4790644" y="119382"/>
              <a:ext cx="1709548" cy="1025728"/>
            </a:xfrm>
            <a:prstGeom prst="roundRect">
              <a:avLst>
                <a:gd fmla="val 10000" name="adj"/>
              </a:avLst>
            </a:prstGeom>
            <a:solidFill>
              <a:srgbClr val="0C9ED5">
                <a:alpha val="78431"/>
              </a:srgbClr>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7"/>
            <p:cNvSpPr txBox="1"/>
            <p:nvPr/>
          </p:nvSpPr>
          <p:spPr>
            <a:xfrm>
              <a:off x="4820687" y="149425"/>
              <a:ext cx="1649462" cy="965642"/>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chemeClr val="lt1"/>
                </a:buClr>
                <a:buSzPts val="1900"/>
                <a:buFont typeface="Play"/>
                <a:buNone/>
              </a:pPr>
              <a:r>
                <a:rPr lang="en-US" sz="1900">
                  <a:solidFill>
                    <a:schemeClr val="lt1"/>
                  </a:solidFill>
                  <a:latin typeface="Play"/>
                  <a:ea typeface="Play"/>
                  <a:cs typeface="Play"/>
                  <a:sym typeface="Play"/>
                </a:rPr>
                <a:t>Data Preparation</a:t>
              </a:r>
              <a:endParaRPr sz="1900">
                <a:solidFill>
                  <a:schemeClr val="lt1"/>
                </a:solidFill>
                <a:latin typeface="Arial"/>
                <a:ea typeface="Arial"/>
                <a:cs typeface="Arial"/>
                <a:sym typeface="Arial"/>
              </a:endParaRPr>
            </a:p>
          </p:txBody>
        </p:sp>
        <p:sp>
          <p:nvSpPr>
            <p:cNvPr id="406" name="Google Shape;406;p27"/>
            <p:cNvSpPr/>
            <p:nvPr/>
          </p:nvSpPr>
          <p:spPr>
            <a:xfrm>
              <a:off x="6650632" y="420263"/>
              <a:ext cx="362424" cy="423967"/>
            </a:xfrm>
            <a:prstGeom prst="rightArrow">
              <a:avLst>
                <a:gd fmla="val 60000" name="adj1"/>
                <a:gd fmla="val 50000" name="adj2"/>
              </a:avLst>
            </a:prstGeom>
            <a:solidFill>
              <a:srgbClr val="35A9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7"/>
            <p:cNvSpPr txBox="1"/>
            <p:nvPr/>
          </p:nvSpPr>
          <p:spPr>
            <a:xfrm>
              <a:off x="6650632" y="505056"/>
              <a:ext cx="253697" cy="254381"/>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500"/>
                <a:buFont typeface="Arial"/>
                <a:buNone/>
              </a:pPr>
              <a:r>
                <a:t/>
              </a:r>
              <a:endParaRPr sz="1500">
                <a:solidFill>
                  <a:schemeClr val="lt1"/>
                </a:solidFill>
                <a:latin typeface="Arial"/>
                <a:ea typeface="Arial"/>
                <a:cs typeface="Arial"/>
                <a:sym typeface="Arial"/>
              </a:endParaRPr>
            </a:p>
          </p:txBody>
        </p:sp>
        <p:sp>
          <p:nvSpPr>
            <p:cNvPr id="408" name="Google Shape;408;p27"/>
            <p:cNvSpPr/>
            <p:nvPr/>
          </p:nvSpPr>
          <p:spPr>
            <a:xfrm>
              <a:off x="7184011" y="119382"/>
              <a:ext cx="1709548" cy="1025728"/>
            </a:xfrm>
            <a:prstGeom prst="roundRect">
              <a:avLst>
                <a:gd fmla="val 10000" name="adj"/>
              </a:avLst>
            </a:prstGeom>
            <a:solidFill>
              <a:srgbClr val="0C9ED5">
                <a:alpha val="72941"/>
              </a:srgbClr>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7"/>
            <p:cNvSpPr txBox="1"/>
            <p:nvPr/>
          </p:nvSpPr>
          <p:spPr>
            <a:xfrm>
              <a:off x="7214054" y="149425"/>
              <a:ext cx="1649462" cy="965642"/>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chemeClr val="lt1"/>
                </a:buClr>
                <a:buSzPts val="1900"/>
                <a:buFont typeface="Play"/>
                <a:buNone/>
              </a:pPr>
              <a:r>
                <a:rPr lang="en-US" sz="1900">
                  <a:solidFill>
                    <a:schemeClr val="lt1"/>
                  </a:solidFill>
                  <a:latin typeface="Play"/>
                  <a:ea typeface="Play"/>
                  <a:cs typeface="Play"/>
                  <a:sym typeface="Play"/>
                </a:rPr>
                <a:t>Exploratory Data Analysis</a:t>
              </a:r>
              <a:endParaRPr sz="1900">
                <a:solidFill>
                  <a:schemeClr val="lt1"/>
                </a:solidFill>
                <a:latin typeface="Arial"/>
                <a:ea typeface="Arial"/>
                <a:cs typeface="Arial"/>
                <a:sym typeface="Arial"/>
              </a:endParaRPr>
            </a:p>
          </p:txBody>
        </p:sp>
        <p:sp>
          <p:nvSpPr>
            <p:cNvPr id="410" name="Google Shape;410;p27"/>
            <p:cNvSpPr/>
            <p:nvPr/>
          </p:nvSpPr>
          <p:spPr>
            <a:xfrm rot="5400000">
              <a:off x="7857573" y="1264779"/>
              <a:ext cx="362424" cy="423967"/>
            </a:xfrm>
            <a:prstGeom prst="rightArrow">
              <a:avLst>
                <a:gd fmla="val 60000" name="adj1"/>
                <a:gd fmla="val 50000" name="adj2"/>
              </a:avLst>
            </a:prstGeom>
            <a:solidFill>
              <a:srgbClr val="59B1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7"/>
            <p:cNvSpPr txBox="1"/>
            <p:nvPr/>
          </p:nvSpPr>
          <p:spPr>
            <a:xfrm>
              <a:off x="7911595" y="1295551"/>
              <a:ext cx="254381" cy="253697"/>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500"/>
                <a:buFont typeface="Arial"/>
                <a:buNone/>
              </a:pPr>
              <a:r>
                <a:t/>
              </a:r>
              <a:endParaRPr sz="1500">
                <a:solidFill>
                  <a:schemeClr val="lt1"/>
                </a:solidFill>
                <a:latin typeface="Arial"/>
                <a:ea typeface="Arial"/>
                <a:cs typeface="Arial"/>
                <a:sym typeface="Arial"/>
              </a:endParaRPr>
            </a:p>
          </p:txBody>
        </p:sp>
        <p:sp>
          <p:nvSpPr>
            <p:cNvPr id="412" name="Google Shape;412;p27"/>
            <p:cNvSpPr/>
            <p:nvPr/>
          </p:nvSpPr>
          <p:spPr>
            <a:xfrm>
              <a:off x="7184011" y="1828930"/>
              <a:ext cx="1709548" cy="1025728"/>
            </a:xfrm>
            <a:prstGeom prst="roundRect">
              <a:avLst>
                <a:gd fmla="val 10000" name="adj"/>
              </a:avLst>
            </a:prstGeom>
            <a:solidFill>
              <a:srgbClr val="0C9ED5">
                <a:alpha val="67058"/>
              </a:srgbClr>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7"/>
            <p:cNvSpPr txBox="1"/>
            <p:nvPr/>
          </p:nvSpPr>
          <p:spPr>
            <a:xfrm>
              <a:off x="7214054" y="1858973"/>
              <a:ext cx="1649462" cy="965642"/>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chemeClr val="lt1"/>
                </a:buClr>
                <a:buSzPts val="1900"/>
                <a:buFont typeface="Play"/>
                <a:buNone/>
              </a:pPr>
              <a:r>
                <a:rPr lang="en-US" sz="1900">
                  <a:solidFill>
                    <a:schemeClr val="lt1"/>
                  </a:solidFill>
                  <a:latin typeface="Play"/>
                  <a:ea typeface="Play"/>
                  <a:cs typeface="Play"/>
                  <a:sym typeface="Play"/>
                </a:rPr>
                <a:t>Feature Enginering </a:t>
              </a:r>
              <a:endParaRPr sz="1900">
                <a:solidFill>
                  <a:schemeClr val="lt1"/>
                </a:solidFill>
                <a:latin typeface="Arial"/>
                <a:ea typeface="Arial"/>
                <a:cs typeface="Arial"/>
                <a:sym typeface="Arial"/>
              </a:endParaRPr>
            </a:p>
          </p:txBody>
        </p:sp>
        <p:sp>
          <p:nvSpPr>
            <p:cNvPr id="414" name="Google Shape;414;p27"/>
            <p:cNvSpPr/>
            <p:nvPr/>
          </p:nvSpPr>
          <p:spPr>
            <a:xfrm rot="10800000">
              <a:off x="6671147" y="2129811"/>
              <a:ext cx="362424" cy="423967"/>
            </a:xfrm>
            <a:prstGeom prst="rightArrow">
              <a:avLst>
                <a:gd fmla="val 60000" name="adj1"/>
                <a:gd fmla="val 50000" name="adj2"/>
              </a:avLst>
            </a:prstGeom>
            <a:solidFill>
              <a:srgbClr val="7BBA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7"/>
            <p:cNvSpPr txBox="1"/>
            <p:nvPr/>
          </p:nvSpPr>
          <p:spPr>
            <a:xfrm>
              <a:off x="6779874" y="2214604"/>
              <a:ext cx="253697" cy="254381"/>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500"/>
                <a:buFont typeface="Arial"/>
                <a:buNone/>
              </a:pPr>
              <a:r>
                <a:t/>
              </a:r>
              <a:endParaRPr sz="1500">
                <a:solidFill>
                  <a:schemeClr val="lt1"/>
                </a:solidFill>
                <a:latin typeface="Arial"/>
                <a:ea typeface="Arial"/>
                <a:cs typeface="Arial"/>
                <a:sym typeface="Arial"/>
              </a:endParaRPr>
            </a:p>
          </p:txBody>
        </p:sp>
        <p:sp>
          <p:nvSpPr>
            <p:cNvPr id="416" name="Google Shape;416;p27"/>
            <p:cNvSpPr/>
            <p:nvPr/>
          </p:nvSpPr>
          <p:spPr>
            <a:xfrm>
              <a:off x="4790644" y="1828930"/>
              <a:ext cx="1709548" cy="1025728"/>
            </a:xfrm>
            <a:prstGeom prst="roundRect">
              <a:avLst>
                <a:gd fmla="val 10000" name="adj"/>
              </a:avLst>
            </a:prstGeom>
            <a:solidFill>
              <a:srgbClr val="0C9ED5">
                <a:alpha val="61568"/>
              </a:srgbClr>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7"/>
            <p:cNvSpPr txBox="1"/>
            <p:nvPr/>
          </p:nvSpPr>
          <p:spPr>
            <a:xfrm>
              <a:off x="4820687" y="1858973"/>
              <a:ext cx="1649462" cy="965642"/>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chemeClr val="lt1"/>
                </a:buClr>
                <a:buSzPts val="1900"/>
                <a:buFont typeface="Play"/>
                <a:buNone/>
              </a:pPr>
              <a:r>
                <a:rPr lang="en-US" sz="1900">
                  <a:solidFill>
                    <a:schemeClr val="lt1"/>
                  </a:solidFill>
                  <a:latin typeface="Play"/>
                  <a:ea typeface="Play"/>
                  <a:cs typeface="Play"/>
                  <a:sym typeface="Play"/>
                </a:rPr>
                <a:t>Implementasi Model Machine Learning</a:t>
              </a:r>
              <a:endParaRPr/>
            </a:p>
          </p:txBody>
        </p:sp>
        <p:sp>
          <p:nvSpPr>
            <p:cNvPr id="418" name="Google Shape;418;p27"/>
            <p:cNvSpPr/>
            <p:nvPr/>
          </p:nvSpPr>
          <p:spPr>
            <a:xfrm rot="10800000">
              <a:off x="4277780" y="2129811"/>
              <a:ext cx="362424" cy="423967"/>
            </a:xfrm>
            <a:prstGeom prst="rightArrow">
              <a:avLst>
                <a:gd fmla="val 60000" name="adj1"/>
                <a:gd fmla="val 50000" name="adj2"/>
              </a:avLst>
            </a:prstGeom>
            <a:solidFill>
              <a:srgbClr val="9BC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7"/>
            <p:cNvSpPr txBox="1"/>
            <p:nvPr/>
          </p:nvSpPr>
          <p:spPr>
            <a:xfrm>
              <a:off x="4386507" y="2214604"/>
              <a:ext cx="253697" cy="254381"/>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500"/>
                <a:buFont typeface="Arial"/>
                <a:buNone/>
              </a:pPr>
              <a:r>
                <a:t/>
              </a:r>
              <a:endParaRPr sz="1500">
                <a:solidFill>
                  <a:schemeClr val="lt1"/>
                </a:solidFill>
                <a:latin typeface="Arial"/>
                <a:ea typeface="Arial"/>
                <a:cs typeface="Arial"/>
                <a:sym typeface="Arial"/>
              </a:endParaRPr>
            </a:p>
          </p:txBody>
        </p:sp>
        <p:sp>
          <p:nvSpPr>
            <p:cNvPr id="420" name="Google Shape;420;p27"/>
            <p:cNvSpPr/>
            <p:nvPr/>
          </p:nvSpPr>
          <p:spPr>
            <a:xfrm>
              <a:off x="2397277" y="1828930"/>
              <a:ext cx="1709548" cy="1025728"/>
            </a:xfrm>
            <a:prstGeom prst="roundRect">
              <a:avLst>
                <a:gd fmla="val 10000" name="adj"/>
              </a:avLst>
            </a:prstGeom>
            <a:solidFill>
              <a:srgbClr val="0C9ED5">
                <a:alpha val="55686"/>
              </a:srgbClr>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7"/>
            <p:cNvSpPr txBox="1"/>
            <p:nvPr/>
          </p:nvSpPr>
          <p:spPr>
            <a:xfrm>
              <a:off x="2427320" y="1858973"/>
              <a:ext cx="1649462" cy="965642"/>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chemeClr val="lt1"/>
                </a:buClr>
                <a:buSzPts val="1900"/>
                <a:buFont typeface="Play"/>
                <a:buNone/>
              </a:pPr>
              <a:r>
                <a:rPr lang="en-US" sz="1900">
                  <a:solidFill>
                    <a:schemeClr val="lt1"/>
                  </a:solidFill>
                  <a:latin typeface="Play"/>
                  <a:ea typeface="Play"/>
                  <a:cs typeface="Play"/>
                  <a:sym typeface="Play"/>
                </a:rPr>
                <a:t>Evaluasi Model</a:t>
              </a:r>
              <a:endParaRPr/>
            </a:p>
          </p:txBody>
        </p:sp>
        <p:sp>
          <p:nvSpPr>
            <p:cNvPr id="422" name="Google Shape;422;p27"/>
            <p:cNvSpPr/>
            <p:nvPr/>
          </p:nvSpPr>
          <p:spPr>
            <a:xfrm rot="10800000">
              <a:off x="1884412" y="2129811"/>
              <a:ext cx="362424" cy="423967"/>
            </a:xfrm>
            <a:prstGeom prst="rightArrow">
              <a:avLst>
                <a:gd fmla="val 60000" name="adj1"/>
                <a:gd fmla="val 50000" name="adj2"/>
              </a:avLst>
            </a:prstGeom>
            <a:solidFill>
              <a:srgbClr val="B9D4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7"/>
            <p:cNvSpPr txBox="1"/>
            <p:nvPr/>
          </p:nvSpPr>
          <p:spPr>
            <a:xfrm>
              <a:off x="1993139" y="2214604"/>
              <a:ext cx="253697" cy="254381"/>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500"/>
                <a:buFont typeface="Arial"/>
                <a:buNone/>
              </a:pPr>
              <a:r>
                <a:t/>
              </a:r>
              <a:endParaRPr sz="1500">
                <a:solidFill>
                  <a:schemeClr val="lt1"/>
                </a:solidFill>
                <a:latin typeface="Arial"/>
                <a:ea typeface="Arial"/>
                <a:cs typeface="Arial"/>
                <a:sym typeface="Arial"/>
              </a:endParaRPr>
            </a:p>
          </p:txBody>
        </p:sp>
        <p:sp>
          <p:nvSpPr>
            <p:cNvPr id="424" name="Google Shape;424;p27"/>
            <p:cNvSpPr/>
            <p:nvPr/>
          </p:nvSpPr>
          <p:spPr>
            <a:xfrm>
              <a:off x="3910" y="1828930"/>
              <a:ext cx="1709548" cy="1025728"/>
            </a:xfrm>
            <a:prstGeom prst="roundRect">
              <a:avLst>
                <a:gd fmla="val 10000" name="adj"/>
              </a:avLst>
            </a:prstGeom>
            <a:solidFill>
              <a:srgbClr val="0C9ED5">
                <a:alpha val="49803"/>
              </a:srgbClr>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7"/>
            <p:cNvSpPr txBox="1"/>
            <p:nvPr/>
          </p:nvSpPr>
          <p:spPr>
            <a:xfrm>
              <a:off x="33953" y="1858973"/>
              <a:ext cx="1649462" cy="965642"/>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chemeClr val="lt1"/>
                </a:buClr>
                <a:buSzPts val="1900"/>
                <a:buFont typeface="Play"/>
                <a:buNone/>
              </a:pPr>
              <a:r>
                <a:rPr lang="en-US" sz="1900">
                  <a:solidFill>
                    <a:schemeClr val="lt1"/>
                  </a:solidFill>
                  <a:latin typeface="Play"/>
                  <a:ea typeface="Play"/>
                  <a:cs typeface="Play"/>
                  <a:sym typeface="Play"/>
                </a:rPr>
                <a:t>Optimasi Model</a:t>
              </a:r>
              <a:endParaRPr/>
            </a:p>
          </p:txBody>
        </p:sp>
      </p:grpSp>
      <p:pic>
        <p:nvPicPr>
          <p:cNvPr descr="Upward trend with solid fill" id="426" name="Google Shape;426;p27"/>
          <p:cNvPicPr preferRelativeResize="0"/>
          <p:nvPr/>
        </p:nvPicPr>
        <p:blipFill rotWithShape="1">
          <a:blip r:embed="rId3">
            <a:alphaModFix/>
          </a:blip>
          <a:srcRect b="0" l="0" r="0" t="0"/>
          <a:stretch/>
        </p:blipFill>
        <p:spPr>
          <a:xfrm>
            <a:off x="2241" y="5504330"/>
            <a:ext cx="936813" cy="1340224"/>
          </a:xfrm>
          <a:prstGeom prst="rect">
            <a:avLst/>
          </a:prstGeom>
          <a:noFill/>
          <a:ln>
            <a:noFill/>
          </a:ln>
        </p:spPr>
      </p:pic>
      <p:pic>
        <p:nvPicPr>
          <p:cNvPr descr="Gears with solid fill" id="427" name="Google Shape;427;p27"/>
          <p:cNvPicPr preferRelativeResize="0"/>
          <p:nvPr/>
        </p:nvPicPr>
        <p:blipFill rotWithShape="1">
          <a:blip r:embed="rId4">
            <a:alphaModFix/>
          </a:blip>
          <a:srcRect b="0" l="0" r="0" t="0"/>
          <a:stretch/>
        </p:blipFill>
        <p:spPr>
          <a:xfrm>
            <a:off x="10188388" y="-8965"/>
            <a:ext cx="2001368" cy="1732429"/>
          </a:xfrm>
          <a:prstGeom prst="rect">
            <a:avLst/>
          </a:prstGeom>
          <a:noFill/>
          <a:ln>
            <a:noFill/>
          </a:ln>
        </p:spPr>
      </p:pic>
      <p:pic>
        <p:nvPicPr>
          <p:cNvPr descr="Mathematics with solid fill" id="428" name="Google Shape;428;p27"/>
          <p:cNvPicPr preferRelativeResize="0"/>
          <p:nvPr/>
        </p:nvPicPr>
        <p:blipFill rotWithShape="1">
          <a:blip r:embed="rId5">
            <a:alphaModFix/>
          </a:blip>
          <a:srcRect b="0" l="0" r="0" t="0"/>
          <a:stretch/>
        </p:blipFill>
        <p:spPr>
          <a:xfrm>
            <a:off x="10989010" y="5727928"/>
            <a:ext cx="1130060" cy="113006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28"/>
          <p:cNvSpPr txBox="1"/>
          <p:nvPr>
            <p:ph type="title"/>
          </p:nvPr>
        </p:nvSpPr>
        <p:spPr>
          <a:xfrm>
            <a:off x="838200" y="365125"/>
            <a:ext cx="10515600" cy="1325563"/>
          </a:xfrm>
          <a:prstGeom prst="rect">
            <a:avLst/>
          </a:prstGeom>
          <a:solidFill>
            <a:srgbClr val="E8E0CA"/>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45B0E1"/>
              </a:buClr>
              <a:buSzPts val="4400"/>
              <a:buFont typeface="Play"/>
              <a:buNone/>
            </a:pPr>
            <a:r>
              <a:rPr b="1" lang="en-US">
                <a:solidFill>
                  <a:srgbClr val="45B0E1"/>
                </a:solidFill>
              </a:rPr>
              <a:t>03 : Machine Learning </a:t>
            </a:r>
            <a:endParaRPr/>
          </a:p>
        </p:txBody>
      </p:sp>
      <p:sp>
        <p:nvSpPr>
          <p:cNvPr id="434" name="Google Shape;434;p28"/>
          <p:cNvSpPr txBox="1"/>
          <p:nvPr>
            <p:ph idx="1" type="body"/>
          </p:nvPr>
        </p:nvSpPr>
        <p:spPr>
          <a:xfrm>
            <a:off x="838200" y="1467037"/>
            <a:ext cx="10515600" cy="5034896"/>
          </a:xfrm>
          <a:prstGeom prst="rect">
            <a:avLst/>
          </a:prstGeom>
          <a:solidFill>
            <a:srgbClr val="EDECDF">
              <a:alpha val="23921"/>
            </a:srgbClr>
          </a:solid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Methodology : Data Understanding</a:t>
            </a:r>
            <a:endParaRPr/>
          </a:p>
          <a:p>
            <a:pPr indent="0" lvl="0" marL="5600700" rtl="0" algn="l">
              <a:lnSpc>
                <a:spcPct val="90000"/>
              </a:lnSpc>
              <a:spcBef>
                <a:spcPts val="1000"/>
              </a:spcBef>
              <a:spcAft>
                <a:spcPts val="0"/>
              </a:spcAft>
              <a:buClr>
                <a:schemeClr val="dk1"/>
              </a:buClr>
              <a:buSzPts val="2800"/>
              <a:buNone/>
            </a:pPr>
            <a:r>
              <a:t/>
            </a:r>
            <a:endParaRPr/>
          </a:p>
          <a:p>
            <a:pPr indent="0" lvl="0" marL="5600700" rtl="0" algn="l">
              <a:lnSpc>
                <a:spcPct val="90000"/>
              </a:lnSpc>
              <a:spcBef>
                <a:spcPts val="1000"/>
              </a:spcBef>
              <a:spcAft>
                <a:spcPts val="0"/>
              </a:spcAft>
              <a:buClr>
                <a:schemeClr val="dk1"/>
              </a:buClr>
              <a:buSzPts val="2800"/>
              <a:buNone/>
            </a:pPr>
            <a:r>
              <a:t/>
            </a:r>
            <a:endParaRPr/>
          </a:p>
          <a:p>
            <a:pPr indent="0" lvl="0" marL="5600700" rtl="0" algn="l">
              <a:lnSpc>
                <a:spcPct val="90000"/>
              </a:lnSpc>
              <a:spcBef>
                <a:spcPts val="1000"/>
              </a:spcBef>
              <a:spcAft>
                <a:spcPts val="0"/>
              </a:spcAft>
              <a:buClr>
                <a:schemeClr val="dk1"/>
              </a:buClr>
              <a:buSzPts val="2800"/>
              <a:buNone/>
            </a:pPr>
            <a:r>
              <a:t/>
            </a:r>
            <a:endParaRPr/>
          </a:p>
          <a:p>
            <a:pPr indent="0" lvl="0" marL="5600700" rtl="0" algn="l">
              <a:lnSpc>
                <a:spcPct val="90000"/>
              </a:lnSpc>
              <a:spcBef>
                <a:spcPts val="1000"/>
              </a:spcBef>
              <a:spcAft>
                <a:spcPts val="0"/>
              </a:spcAft>
              <a:buClr>
                <a:schemeClr val="dk1"/>
              </a:buClr>
              <a:buSzPts val="2800"/>
              <a:buNone/>
            </a:pPr>
            <a:r>
              <a:t/>
            </a:r>
            <a:endParaRPr/>
          </a:p>
          <a:p>
            <a:pPr indent="0" lvl="0" marL="5600700" rtl="0" algn="l">
              <a:lnSpc>
                <a:spcPct val="90000"/>
              </a:lnSpc>
              <a:spcBef>
                <a:spcPts val="1000"/>
              </a:spcBef>
              <a:spcAft>
                <a:spcPts val="0"/>
              </a:spcAft>
              <a:buClr>
                <a:schemeClr val="dk1"/>
              </a:buClr>
              <a:buSzPts val="2800"/>
              <a:buNone/>
            </a:pPr>
            <a:r>
              <a:t/>
            </a:r>
            <a:endParaRPr/>
          </a:p>
          <a:p>
            <a:pPr indent="0" lvl="0" marL="5600700" rtl="0" algn="l">
              <a:lnSpc>
                <a:spcPct val="90000"/>
              </a:lnSpc>
              <a:spcBef>
                <a:spcPts val="1000"/>
              </a:spcBef>
              <a:spcAft>
                <a:spcPts val="0"/>
              </a:spcAft>
              <a:buClr>
                <a:schemeClr val="dk1"/>
              </a:buClr>
              <a:buSzPts val="2800"/>
              <a:buNone/>
            </a:pPr>
            <a:r>
              <a:t/>
            </a:r>
            <a:endParaRPr/>
          </a:p>
          <a:p>
            <a:pPr indent="0" lvl="0" marL="5600700" rtl="0" algn="l">
              <a:lnSpc>
                <a:spcPct val="90000"/>
              </a:lnSpc>
              <a:spcBef>
                <a:spcPts val="1000"/>
              </a:spcBef>
              <a:spcAft>
                <a:spcPts val="0"/>
              </a:spcAft>
              <a:buClr>
                <a:schemeClr val="dk1"/>
              </a:buClr>
              <a:buSzPts val="1800"/>
              <a:buNone/>
            </a:pPr>
            <a:r>
              <a:rPr lang="en-US" sz="1800"/>
              <a:t>Note : </a:t>
            </a:r>
            <a:endParaRPr/>
          </a:p>
          <a:p>
            <a:pPr indent="-342900" lvl="0" marL="5943600" rtl="0" algn="l">
              <a:lnSpc>
                <a:spcPct val="90000"/>
              </a:lnSpc>
              <a:spcBef>
                <a:spcPts val="1000"/>
              </a:spcBef>
              <a:spcAft>
                <a:spcPts val="0"/>
              </a:spcAft>
              <a:buSzPts val="1800"/>
              <a:buChar char="●"/>
            </a:pPr>
            <a:r>
              <a:rPr lang="en-US" sz="1800"/>
              <a:t>Dataset memiliki multivariabel yang terdiri dari data numerik dan kategorikal. </a:t>
            </a:r>
            <a:endParaRPr/>
          </a:p>
        </p:txBody>
      </p:sp>
      <p:graphicFrame>
        <p:nvGraphicFramePr>
          <p:cNvPr id="435" name="Google Shape;435;p28"/>
          <p:cNvGraphicFramePr/>
          <p:nvPr/>
        </p:nvGraphicFramePr>
        <p:xfrm>
          <a:off x="958327" y="1910200"/>
          <a:ext cx="3000000" cy="3000000"/>
        </p:xfrm>
        <a:graphic>
          <a:graphicData uri="http://schemas.openxmlformats.org/drawingml/2006/table">
            <a:tbl>
              <a:tblPr bandRow="1" firstRow="1">
                <a:noFill/>
                <a:tableStyleId>{27E1F558-2207-48D2-94C2-1ADC998A6716}</a:tableStyleId>
              </a:tblPr>
              <a:tblGrid>
                <a:gridCol w="1826400"/>
                <a:gridCol w="1826400"/>
                <a:gridCol w="1826400"/>
              </a:tblGrid>
              <a:tr h="314000">
                <a:tc>
                  <a:txBody>
                    <a:bodyPr/>
                    <a:lstStyle/>
                    <a:p>
                      <a:pPr indent="0" lvl="0" marL="0" marR="0" rtl="0" algn="l">
                        <a:spcBef>
                          <a:spcPts val="0"/>
                        </a:spcBef>
                        <a:spcAft>
                          <a:spcPts val="0"/>
                        </a:spcAft>
                        <a:buNone/>
                      </a:pPr>
                      <a:r>
                        <a:rPr lang="en-US" sz="1800"/>
                        <a:t>Variables</a:t>
                      </a:r>
                      <a:endParaRPr/>
                    </a:p>
                  </a:txBody>
                  <a:tcPr marT="45725" marB="45725" marR="91450" marL="91450"/>
                </a:tc>
                <a:tc>
                  <a:txBody>
                    <a:bodyPr/>
                    <a:lstStyle/>
                    <a:p>
                      <a:pPr indent="0" lvl="0" marL="0" marR="0" rtl="0" algn="l">
                        <a:spcBef>
                          <a:spcPts val="0"/>
                        </a:spcBef>
                        <a:spcAft>
                          <a:spcPts val="0"/>
                        </a:spcAft>
                        <a:buClr>
                          <a:schemeClr val="dk1"/>
                        </a:buClr>
                        <a:buSzPts val="1800"/>
                        <a:buFont typeface="Arial"/>
                        <a:buNone/>
                      </a:pPr>
                      <a:r>
                        <a:rPr lang="en-US" sz="1800"/>
                        <a:t>Variable Name</a:t>
                      </a:r>
                      <a:endParaRPr sz="1800"/>
                    </a:p>
                  </a:txBody>
                  <a:tcPr marT="45725" marB="45725" marR="91450" marL="91450"/>
                </a:tc>
                <a:tc>
                  <a:txBody>
                    <a:bodyPr/>
                    <a:lstStyle/>
                    <a:p>
                      <a:pPr indent="0" lvl="0" marL="0" marR="0" rtl="0" algn="l">
                        <a:spcBef>
                          <a:spcPts val="0"/>
                        </a:spcBef>
                        <a:spcAft>
                          <a:spcPts val="0"/>
                        </a:spcAft>
                        <a:buClr>
                          <a:schemeClr val="dk1"/>
                        </a:buClr>
                        <a:buSzPts val="1800"/>
                        <a:buFont typeface="Arial"/>
                        <a:buNone/>
                      </a:pPr>
                      <a:r>
                        <a:rPr lang="en-US" sz="1800"/>
                        <a:t>Type</a:t>
                      </a:r>
                      <a:endParaRPr/>
                    </a:p>
                  </a:txBody>
                  <a:tcPr marT="45725" marB="45725" marR="91450" marL="91450"/>
                </a:tc>
              </a:tr>
              <a:tr h="314000">
                <a:tc>
                  <a:txBody>
                    <a:bodyPr/>
                    <a:lstStyle/>
                    <a:p>
                      <a:pPr indent="0" lvl="0" marL="0" marR="0" rtl="0" algn="l">
                        <a:spcBef>
                          <a:spcPts val="0"/>
                        </a:spcBef>
                        <a:spcAft>
                          <a:spcPts val="0"/>
                        </a:spcAft>
                        <a:buNone/>
                      </a:pPr>
                      <a:r>
                        <a:rPr lang="en-US" sz="1800"/>
                        <a:t>Status </a:t>
                      </a:r>
                      <a:endParaRPr/>
                    </a:p>
                  </a:txBody>
                  <a:tcPr marT="45725" marB="45725" marR="91450" marL="91450"/>
                </a:tc>
                <a:tc>
                  <a:txBody>
                    <a:bodyPr/>
                    <a:lstStyle/>
                    <a:p>
                      <a:pPr indent="0" lvl="0" marL="0" marR="0" rtl="0" algn="l">
                        <a:spcBef>
                          <a:spcPts val="0"/>
                        </a:spcBef>
                        <a:spcAft>
                          <a:spcPts val="0"/>
                        </a:spcAft>
                        <a:buClr>
                          <a:schemeClr val="dk1"/>
                        </a:buClr>
                        <a:buSzPts val="1800"/>
                        <a:buFont typeface="Arial"/>
                        <a:buNone/>
                      </a:pPr>
                      <a:r>
                        <a:rPr lang="en-US" sz="1800"/>
                        <a:t>X1</a:t>
                      </a:r>
                      <a:endParaRPr/>
                    </a:p>
                  </a:txBody>
                  <a:tcPr marT="45725" marB="45725" marR="91450" marL="91450"/>
                </a:tc>
                <a:tc>
                  <a:txBody>
                    <a:bodyPr/>
                    <a:lstStyle/>
                    <a:p>
                      <a:pPr indent="0" lvl="0" marL="0" marR="0" rtl="0" algn="l">
                        <a:spcBef>
                          <a:spcPts val="0"/>
                        </a:spcBef>
                        <a:spcAft>
                          <a:spcPts val="0"/>
                        </a:spcAft>
                        <a:buClr>
                          <a:schemeClr val="dk1"/>
                        </a:buClr>
                        <a:buSzPts val="1800"/>
                        <a:buFont typeface="Arial"/>
                        <a:buNone/>
                      </a:pPr>
                      <a:r>
                        <a:rPr lang="en-US" sz="1800"/>
                        <a:t>String</a:t>
                      </a:r>
                      <a:endParaRPr/>
                    </a:p>
                  </a:txBody>
                  <a:tcPr marT="45725" marB="45725" marR="91450" marL="91450"/>
                </a:tc>
              </a:tr>
              <a:tr h="314000">
                <a:tc>
                  <a:txBody>
                    <a:bodyPr/>
                    <a:lstStyle/>
                    <a:p>
                      <a:pPr indent="0" lvl="0" marL="0" marR="0" rtl="0" algn="l">
                        <a:spcBef>
                          <a:spcPts val="0"/>
                        </a:spcBef>
                        <a:spcAft>
                          <a:spcPts val="0"/>
                        </a:spcAft>
                        <a:buNone/>
                      </a:pPr>
                      <a:r>
                        <a:rPr lang="en-US" sz="1800"/>
                        <a:t>Brand</a:t>
                      </a:r>
                      <a:endParaRPr/>
                    </a:p>
                  </a:txBody>
                  <a:tcPr marT="45725" marB="45725" marR="91450" marL="91450"/>
                </a:tc>
                <a:tc>
                  <a:txBody>
                    <a:bodyPr/>
                    <a:lstStyle/>
                    <a:p>
                      <a:pPr indent="0" lvl="0" marL="0" marR="0" rtl="0" algn="l">
                        <a:spcBef>
                          <a:spcPts val="0"/>
                        </a:spcBef>
                        <a:spcAft>
                          <a:spcPts val="0"/>
                        </a:spcAft>
                        <a:buNone/>
                      </a:pPr>
                      <a:r>
                        <a:rPr lang="en-US" sz="1800"/>
                        <a:t>X2</a:t>
                      </a:r>
                      <a:endParaRPr/>
                    </a:p>
                  </a:txBody>
                  <a:tcPr marT="45725" marB="45725" marR="91450" marL="91450"/>
                </a:tc>
                <a:tc>
                  <a:txBody>
                    <a:bodyPr/>
                    <a:lstStyle/>
                    <a:p>
                      <a:pPr indent="0" lvl="0" marL="0" marR="0" rtl="0" algn="l">
                        <a:spcBef>
                          <a:spcPts val="0"/>
                        </a:spcBef>
                        <a:spcAft>
                          <a:spcPts val="0"/>
                        </a:spcAft>
                        <a:buClr>
                          <a:schemeClr val="dk1"/>
                        </a:buClr>
                        <a:buSzPts val="1800"/>
                        <a:buFont typeface="Arial"/>
                        <a:buNone/>
                      </a:pPr>
                      <a:r>
                        <a:rPr lang="en-US" sz="1800"/>
                        <a:t>String</a:t>
                      </a:r>
                      <a:endParaRPr/>
                    </a:p>
                  </a:txBody>
                  <a:tcPr marT="45725" marB="45725" marR="91450" marL="91450"/>
                </a:tc>
              </a:tr>
              <a:tr h="314000">
                <a:tc>
                  <a:txBody>
                    <a:bodyPr/>
                    <a:lstStyle/>
                    <a:p>
                      <a:pPr indent="0" lvl="0" marL="0" marR="0" rtl="0" algn="l">
                        <a:spcBef>
                          <a:spcPts val="0"/>
                        </a:spcBef>
                        <a:spcAft>
                          <a:spcPts val="0"/>
                        </a:spcAft>
                        <a:buNone/>
                      </a:pPr>
                      <a:r>
                        <a:rPr lang="en-US" sz="1800"/>
                        <a:t>Model</a:t>
                      </a:r>
                      <a:endParaRPr/>
                    </a:p>
                  </a:txBody>
                  <a:tcPr marT="45725" marB="45725" marR="91450" marL="91450"/>
                </a:tc>
                <a:tc>
                  <a:txBody>
                    <a:bodyPr/>
                    <a:lstStyle/>
                    <a:p>
                      <a:pPr indent="0" lvl="0" marL="0" marR="0" rtl="0" algn="l">
                        <a:spcBef>
                          <a:spcPts val="0"/>
                        </a:spcBef>
                        <a:spcAft>
                          <a:spcPts val="0"/>
                        </a:spcAft>
                        <a:buNone/>
                      </a:pPr>
                      <a:r>
                        <a:rPr lang="en-US" sz="1800"/>
                        <a:t>X3</a:t>
                      </a:r>
                      <a:endParaRPr/>
                    </a:p>
                  </a:txBody>
                  <a:tcPr marT="45725" marB="45725" marR="91450" marL="91450"/>
                </a:tc>
                <a:tc>
                  <a:txBody>
                    <a:bodyPr/>
                    <a:lstStyle/>
                    <a:p>
                      <a:pPr indent="0" lvl="0" marL="0" marR="0" rtl="0" algn="l">
                        <a:spcBef>
                          <a:spcPts val="0"/>
                        </a:spcBef>
                        <a:spcAft>
                          <a:spcPts val="0"/>
                        </a:spcAft>
                        <a:buClr>
                          <a:schemeClr val="dk1"/>
                        </a:buClr>
                        <a:buSzPts val="1800"/>
                        <a:buFont typeface="Arial"/>
                        <a:buNone/>
                      </a:pPr>
                      <a:r>
                        <a:rPr lang="en-US" sz="1800"/>
                        <a:t>String</a:t>
                      </a:r>
                      <a:endParaRPr/>
                    </a:p>
                  </a:txBody>
                  <a:tcPr marT="45725" marB="45725" marR="91450" marL="91450"/>
                </a:tc>
              </a:tr>
              <a:tr h="314000">
                <a:tc>
                  <a:txBody>
                    <a:bodyPr/>
                    <a:lstStyle/>
                    <a:p>
                      <a:pPr indent="0" lvl="0" marL="0" marR="0" rtl="0" algn="l">
                        <a:spcBef>
                          <a:spcPts val="0"/>
                        </a:spcBef>
                        <a:spcAft>
                          <a:spcPts val="0"/>
                        </a:spcAft>
                        <a:buNone/>
                      </a:pPr>
                      <a:r>
                        <a:rPr lang="en-US" sz="1800"/>
                        <a:t>CPU</a:t>
                      </a:r>
                      <a:endParaRPr/>
                    </a:p>
                  </a:txBody>
                  <a:tcPr marT="45725" marB="45725" marR="91450" marL="91450"/>
                </a:tc>
                <a:tc>
                  <a:txBody>
                    <a:bodyPr/>
                    <a:lstStyle/>
                    <a:p>
                      <a:pPr indent="0" lvl="0" marL="0" marR="0" rtl="0" algn="l">
                        <a:spcBef>
                          <a:spcPts val="0"/>
                        </a:spcBef>
                        <a:spcAft>
                          <a:spcPts val="0"/>
                        </a:spcAft>
                        <a:buNone/>
                      </a:pPr>
                      <a:r>
                        <a:rPr lang="en-US" sz="1800"/>
                        <a:t>X4</a:t>
                      </a:r>
                      <a:endParaRPr/>
                    </a:p>
                  </a:txBody>
                  <a:tcPr marT="45725" marB="45725" marR="91450" marL="91450"/>
                </a:tc>
                <a:tc>
                  <a:txBody>
                    <a:bodyPr/>
                    <a:lstStyle/>
                    <a:p>
                      <a:pPr indent="0" lvl="0" marL="0" marR="0" rtl="0" algn="l">
                        <a:spcBef>
                          <a:spcPts val="0"/>
                        </a:spcBef>
                        <a:spcAft>
                          <a:spcPts val="0"/>
                        </a:spcAft>
                        <a:buClr>
                          <a:schemeClr val="dk1"/>
                        </a:buClr>
                        <a:buSzPts val="1800"/>
                        <a:buFont typeface="Arial"/>
                        <a:buNone/>
                      </a:pPr>
                      <a:r>
                        <a:rPr lang="en-US" sz="1800"/>
                        <a:t>String</a:t>
                      </a:r>
                      <a:endParaRPr/>
                    </a:p>
                  </a:txBody>
                  <a:tcPr marT="45725" marB="45725" marR="91450" marL="91450"/>
                </a:tc>
              </a:tr>
              <a:tr h="314000">
                <a:tc>
                  <a:txBody>
                    <a:bodyPr/>
                    <a:lstStyle/>
                    <a:p>
                      <a:pPr indent="0" lvl="0" marL="0" marR="0" rtl="0" algn="l">
                        <a:spcBef>
                          <a:spcPts val="0"/>
                        </a:spcBef>
                        <a:spcAft>
                          <a:spcPts val="0"/>
                        </a:spcAft>
                        <a:buNone/>
                      </a:pPr>
                      <a:r>
                        <a:rPr lang="en-US" sz="1800"/>
                        <a:t>RAM</a:t>
                      </a:r>
                      <a:endParaRPr/>
                    </a:p>
                  </a:txBody>
                  <a:tcPr marT="45725" marB="45725" marR="91450" marL="91450"/>
                </a:tc>
                <a:tc>
                  <a:txBody>
                    <a:bodyPr/>
                    <a:lstStyle/>
                    <a:p>
                      <a:pPr indent="0" lvl="0" marL="0" marR="0" rtl="0" algn="l">
                        <a:spcBef>
                          <a:spcPts val="0"/>
                        </a:spcBef>
                        <a:spcAft>
                          <a:spcPts val="0"/>
                        </a:spcAft>
                        <a:buNone/>
                      </a:pPr>
                      <a:r>
                        <a:rPr lang="en-US" sz="1800"/>
                        <a:t>X5</a:t>
                      </a:r>
                      <a:endParaRPr/>
                    </a:p>
                  </a:txBody>
                  <a:tcPr marT="45725" marB="45725" marR="91450" marL="91450"/>
                </a:tc>
                <a:tc>
                  <a:txBody>
                    <a:bodyPr/>
                    <a:lstStyle/>
                    <a:p>
                      <a:pPr indent="0" lvl="0" marL="0" marR="0" rtl="0" algn="l">
                        <a:spcBef>
                          <a:spcPts val="0"/>
                        </a:spcBef>
                        <a:spcAft>
                          <a:spcPts val="0"/>
                        </a:spcAft>
                        <a:buClr>
                          <a:schemeClr val="dk1"/>
                        </a:buClr>
                        <a:buSzPts val="1800"/>
                        <a:buFont typeface="Arial"/>
                        <a:buNone/>
                      </a:pPr>
                      <a:r>
                        <a:rPr lang="en-US" sz="1800"/>
                        <a:t>Integer</a:t>
                      </a:r>
                      <a:endParaRPr/>
                    </a:p>
                  </a:txBody>
                  <a:tcPr marT="45725" marB="45725" marR="91450" marL="91450"/>
                </a:tc>
              </a:tr>
              <a:tr h="314000">
                <a:tc>
                  <a:txBody>
                    <a:bodyPr/>
                    <a:lstStyle/>
                    <a:p>
                      <a:pPr indent="0" lvl="0" marL="0" marR="0" rtl="0" algn="l">
                        <a:spcBef>
                          <a:spcPts val="0"/>
                        </a:spcBef>
                        <a:spcAft>
                          <a:spcPts val="0"/>
                        </a:spcAft>
                        <a:buNone/>
                      </a:pPr>
                      <a:r>
                        <a:rPr lang="en-US" sz="1800"/>
                        <a:t>Storage</a:t>
                      </a:r>
                      <a:endParaRPr/>
                    </a:p>
                  </a:txBody>
                  <a:tcPr marT="45725" marB="45725" marR="91450" marL="91450"/>
                </a:tc>
                <a:tc>
                  <a:txBody>
                    <a:bodyPr/>
                    <a:lstStyle/>
                    <a:p>
                      <a:pPr indent="0" lvl="0" marL="0" marR="0" rtl="0" algn="l">
                        <a:spcBef>
                          <a:spcPts val="0"/>
                        </a:spcBef>
                        <a:spcAft>
                          <a:spcPts val="0"/>
                        </a:spcAft>
                        <a:buNone/>
                      </a:pPr>
                      <a:r>
                        <a:rPr lang="en-US" sz="1800"/>
                        <a:t>X6</a:t>
                      </a:r>
                      <a:endParaRPr/>
                    </a:p>
                  </a:txBody>
                  <a:tcPr marT="45725" marB="45725" marR="91450" marL="91450"/>
                </a:tc>
                <a:tc>
                  <a:txBody>
                    <a:bodyPr/>
                    <a:lstStyle/>
                    <a:p>
                      <a:pPr indent="0" lvl="0" marL="0" marR="0" rtl="0" algn="l">
                        <a:spcBef>
                          <a:spcPts val="0"/>
                        </a:spcBef>
                        <a:spcAft>
                          <a:spcPts val="0"/>
                        </a:spcAft>
                        <a:buClr>
                          <a:schemeClr val="dk1"/>
                        </a:buClr>
                        <a:buSzPts val="1800"/>
                        <a:buFont typeface="Arial"/>
                        <a:buNone/>
                      </a:pPr>
                      <a:r>
                        <a:rPr lang="en-US" sz="1800"/>
                        <a:t>Integer</a:t>
                      </a:r>
                      <a:endParaRPr/>
                    </a:p>
                  </a:txBody>
                  <a:tcPr marT="45725" marB="45725" marR="91450" marL="91450"/>
                </a:tc>
              </a:tr>
              <a:tr h="314000">
                <a:tc>
                  <a:txBody>
                    <a:bodyPr/>
                    <a:lstStyle/>
                    <a:p>
                      <a:pPr indent="0" lvl="0" marL="0" marR="0" rtl="0" algn="l">
                        <a:spcBef>
                          <a:spcPts val="0"/>
                        </a:spcBef>
                        <a:spcAft>
                          <a:spcPts val="0"/>
                        </a:spcAft>
                        <a:buClr>
                          <a:schemeClr val="dk1"/>
                        </a:buClr>
                        <a:buSzPts val="1800"/>
                        <a:buFont typeface="Arial"/>
                        <a:buNone/>
                      </a:pPr>
                      <a:r>
                        <a:rPr lang="en-US" sz="1800"/>
                        <a:t>Storage Type</a:t>
                      </a:r>
                      <a:endParaRPr/>
                    </a:p>
                  </a:txBody>
                  <a:tcPr marT="45725" marB="45725" marR="91450" marL="91450"/>
                </a:tc>
                <a:tc>
                  <a:txBody>
                    <a:bodyPr/>
                    <a:lstStyle/>
                    <a:p>
                      <a:pPr indent="0" lvl="0" marL="0" marR="0" rtl="0" algn="l">
                        <a:spcBef>
                          <a:spcPts val="0"/>
                        </a:spcBef>
                        <a:spcAft>
                          <a:spcPts val="0"/>
                        </a:spcAft>
                        <a:buClr>
                          <a:schemeClr val="dk1"/>
                        </a:buClr>
                        <a:buSzPts val="1800"/>
                        <a:buFont typeface="Arial"/>
                        <a:buNone/>
                      </a:pPr>
                      <a:r>
                        <a:rPr lang="en-US" sz="1800"/>
                        <a:t>X7</a:t>
                      </a:r>
                      <a:endParaRPr/>
                    </a:p>
                  </a:txBody>
                  <a:tcPr marT="45725" marB="45725" marR="91450" marL="91450"/>
                </a:tc>
                <a:tc>
                  <a:txBody>
                    <a:bodyPr/>
                    <a:lstStyle/>
                    <a:p>
                      <a:pPr indent="0" lvl="0" marL="0" marR="0" rtl="0" algn="l">
                        <a:spcBef>
                          <a:spcPts val="0"/>
                        </a:spcBef>
                        <a:spcAft>
                          <a:spcPts val="0"/>
                        </a:spcAft>
                        <a:buClr>
                          <a:schemeClr val="dk1"/>
                        </a:buClr>
                        <a:buSzPts val="1800"/>
                        <a:buFont typeface="Arial"/>
                        <a:buNone/>
                      </a:pPr>
                      <a:r>
                        <a:rPr lang="en-US" sz="1800"/>
                        <a:t>String</a:t>
                      </a:r>
                      <a:endParaRPr/>
                    </a:p>
                  </a:txBody>
                  <a:tcPr marT="45725" marB="45725" marR="91450" marL="91450"/>
                </a:tc>
              </a:tr>
              <a:tr h="314000">
                <a:tc>
                  <a:txBody>
                    <a:bodyPr/>
                    <a:lstStyle/>
                    <a:p>
                      <a:pPr indent="0" lvl="0" marL="0" marR="0" rtl="0" algn="l">
                        <a:spcBef>
                          <a:spcPts val="0"/>
                        </a:spcBef>
                        <a:spcAft>
                          <a:spcPts val="0"/>
                        </a:spcAft>
                        <a:buClr>
                          <a:schemeClr val="dk1"/>
                        </a:buClr>
                        <a:buSzPts val="1800"/>
                        <a:buFont typeface="Arial"/>
                        <a:buNone/>
                      </a:pPr>
                      <a:r>
                        <a:rPr lang="en-US" sz="1800"/>
                        <a:t>GPU</a:t>
                      </a:r>
                      <a:endParaRPr/>
                    </a:p>
                  </a:txBody>
                  <a:tcPr marT="45725" marB="45725" marR="91450" marL="91450"/>
                </a:tc>
                <a:tc>
                  <a:txBody>
                    <a:bodyPr/>
                    <a:lstStyle/>
                    <a:p>
                      <a:pPr indent="0" lvl="0" marL="0" marR="0" rtl="0" algn="l">
                        <a:spcBef>
                          <a:spcPts val="0"/>
                        </a:spcBef>
                        <a:spcAft>
                          <a:spcPts val="0"/>
                        </a:spcAft>
                        <a:buClr>
                          <a:schemeClr val="dk1"/>
                        </a:buClr>
                        <a:buSzPts val="1800"/>
                        <a:buFont typeface="Arial"/>
                        <a:buNone/>
                      </a:pPr>
                      <a:r>
                        <a:rPr lang="en-US" sz="1800"/>
                        <a:t>X8</a:t>
                      </a:r>
                      <a:endParaRPr/>
                    </a:p>
                  </a:txBody>
                  <a:tcPr marT="45725" marB="45725" marR="91450" marL="91450"/>
                </a:tc>
                <a:tc>
                  <a:txBody>
                    <a:bodyPr/>
                    <a:lstStyle/>
                    <a:p>
                      <a:pPr indent="0" lvl="0" marL="0" marR="0" rtl="0" algn="l">
                        <a:spcBef>
                          <a:spcPts val="0"/>
                        </a:spcBef>
                        <a:spcAft>
                          <a:spcPts val="0"/>
                        </a:spcAft>
                        <a:buClr>
                          <a:schemeClr val="dk1"/>
                        </a:buClr>
                        <a:buSzPts val="1800"/>
                        <a:buFont typeface="Arial"/>
                        <a:buNone/>
                      </a:pPr>
                      <a:r>
                        <a:rPr lang="en-US" sz="1800"/>
                        <a:t>String</a:t>
                      </a:r>
                      <a:endParaRPr/>
                    </a:p>
                  </a:txBody>
                  <a:tcPr marT="45725" marB="45725" marR="91450" marL="91450"/>
                </a:tc>
              </a:tr>
              <a:tr h="314000">
                <a:tc>
                  <a:txBody>
                    <a:bodyPr/>
                    <a:lstStyle/>
                    <a:p>
                      <a:pPr indent="0" lvl="0" marL="0" marR="0" rtl="0" algn="l">
                        <a:spcBef>
                          <a:spcPts val="0"/>
                        </a:spcBef>
                        <a:spcAft>
                          <a:spcPts val="0"/>
                        </a:spcAft>
                        <a:buClr>
                          <a:schemeClr val="dk1"/>
                        </a:buClr>
                        <a:buSzPts val="1800"/>
                        <a:buFont typeface="Arial"/>
                        <a:buNone/>
                      </a:pPr>
                      <a:r>
                        <a:rPr lang="en-US" sz="1800"/>
                        <a:t>Screen</a:t>
                      </a:r>
                      <a:endParaRPr/>
                    </a:p>
                  </a:txBody>
                  <a:tcPr marT="45725" marB="45725" marR="91450" marL="91450"/>
                </a:tc>
                <a:tc>
                  <a:txBody>
                    <a:bodyPr/>
                    <a:lstStyle/>
                    <a:p>
                      <a:pPr indent="0" lvl="0" marL="0" marR="0" rtl="0" algn="l">
                        <a:spcBef>
                          <a:spcPts val="0"/>
                        </a:spcBef>
                        <a:spcAft>
                          <a:spcPts val="0"/>
                        </a:spcAft>
                        <a:buClr>
                          <a:schemeClr val="dk1"/>
                        </a:buClr>
                        <a:buSzPts val="1800"/>
                        <a:buFont typeface="Arial"/>
                        <a:buNone/>
                      </a:pPr>
                      <a:r>
                        <a:rPr lang="en-US" sz="1800"/>
                        <a:t>X9</a:t>
                      </a:r>
                      <a:endParaRPr/>
                    </a:p>
                  </a:txBody>
                  <a:tcPr marT="45725" marB="45725" marR="91450" marL="91450"/>
                </a:tc>
                <a:tc>
                  <a:txBody>
                    <a:bodyPr/>
                    <a:lstStyle/>
                    <a:p>
                      <a:pPr indent="0" lvl="0" marL="0" marR="0" rtl="0" algn="l">
                        <a:spcBef>
                          <a:spcPts val="0"/>
                        </a:spcBef>
                        <a:spcAft>
                          <a:spcPts val="0"/>
                        </a:spcAft>
                        <a:buClr>
                          <a:schemeClr val="dk1"/>
                        </a:buClr>
                        <a:buSzPts val="1800"/>
                        <a:buFont typeface="Arial"/>
                        <a:buNone/>
                      </a:pPr>
                      <a:r>
                        <a:rPr lang="en-US" sz="1800"/>
                        <a:t>Float</a:t>
                      </a:r>
                      <a:endParaRPr/>
                    </a:p>
                  </a:txBody>
                  <a:tcPr marT="45725" marB="45725" marR="91450" marL="91450"/>
                </a:tc>
              </a:tr>
              <a:tr h="314000">
                <a:tc>
                  <a:txBody>
                    <a:bodyPr/>
                    <a:lstStyle/>
                    <a:p>
                      <a:pPr indent="0" lvl="0" marL="0" marR="0" rtl="0" algn="l">
                        <a:spcBef>
                          <a:spcPts val="0"/>
                        </a:spcBef>
                        <a:spcAft>
                          <a:spcPts val="0"/>
                        </a:spcAft>
                        <a:buClr>
                          <a:schemeClr val="dk1"/>
                        </a:buClr>
                        <a:buSzPts val="1800"/>
                        <a:buFont typeface="Arial"/>
                        <a:buNone/>
                      </a:pPr>
                      <a:r>
                        <a:rPr lang="en-US" sz="1800"/>
                        <a:t>Touch</a:t>
                      </a:r>
                      <a:endParaRPr/>
                    </a:p>
                  </a:txBody>
                  <a:tcPr marT="45725" marB="45725" marR="91450" marL="91450"/>
                </a:tc>
                <a:tc>
                  <a:txBody>
                    <a:bodyPr/>
                    <a:lstStyle/>
                    <a:p>
                      <a:pPr indent="0" lvl="0" marL="0" marR="0" rtl="0" algn="l">
                        <a:spcBef>
                          <a:spcPts val="0"/>
                        </a:spcBef>
                        <a:spcAft>
                          <a:spcPts val="0"/>
                        </a:spcAft>
                        <a:buClr>
                          <a:schemeClr val="dk1"/>
                        </a:buClr>
                        <a:buSzPts val="1800"/>
                        <a:buFont typeface="Arial"/>
                        <a:buNone/>
                      </a:pPr>
                      <a:r>
                        <a:rPr lang="en-US" sz="1800"/>
                        <a:t>X10</a:t>
                      </a:r>
                      <a:endParaRPr/>
                    </a:p>
                  </a:txBody>
                  <a:tcPr marT="45725" marB="45725" marR="91450" marL="91450"/>
                </a:tc>
                <a:tc>
                  <a:txBody>
                    <a:bodyPr/>
                    <a:lstStyle/>
                    <a:p>
                      <a:pPr indent="0" lvl="0" marL="0" marR="0" rtl="0" algn="l">
                        <a:spcBef>
                          <a:spcPts val="0"/>
                        </a:spcBef>
                        <a:spcAft>
                          <a:spcPts val="0"/>
                        </a:spcAft>
                        <a:buClr>
                          <a:schemeClr val="dk1"/>
                        </a:buClr>
                        <a:buSzPts val="1800"/>
                        <a:buFont typeface="Arial"/>
                        <a:buNone/>
                      </a:pPr>
                      <a:r>
                        <a:rPr lang="en-US" sz="1800"/>
                        <a:t>String</a:t>
                      </a:r>
                      <a:endParaRPr/>
                    </a:p>
                  </a:txBody>
                  <a:tcPr marT="45725" marB="45725" marR="91450" marL="91450"/>
                </a:tc>
              </a:tr>
              <a:tr h="314000">
                <a:tc>
                  <a:txBody>
                    <a:bodyPr/>
                    <a:lstStyle/>
                    <a:p>
                      <a:pPr indent="0" lvl="0" marL="0" marR="0" rtl="0" algn="l">
                        <a:spcBef>
                          <a:spcPts val="0"/>
                        </a:spcBef>
                        <a:spcAft>
                          <a:spcPts val="0"/>
                        </a:spcAft>
                        <a:buClr>
                          <a:schemeClr val="dk1"/>
                        </a:buClr>
                        <a:buSzPts val="1800"/>
                        <a:buFont typeface="Arial"/>
                        <a:buNone/>
                      </a:pPr>
                      <a:r>
                        <a:rPr lang="en-US" sz="1800"/>
                        <a:t>Final Price</a:t>
                      </a:r>
                      <a:endParaRPr/>
                    </a:p>
                  </a:txBody>
                  <a:tcPr marT="45725" marB="45725" marR="91450" marL="91450"/>
                </a:tc>
                <a:tc>
                  <a:txBody>
                    <a:bodyPr/>
                    <a:lstStyle/>
                    <a:p>
                      <a:pPr indent="0" lvl="0" marL="0" marR="0" rtl="0" algn="l">
                        <a:spcBef>
                          <a:spcPts val="0"/>
                        </a:spcBef>
                        <a:spcAft>
                          <a:spcPts val="0"/>
                        </a:spcAft>
                        <a:buClr>
                          <a:schemeClr val="dk1"/>
                        </a:buClr>
                        <a:buSzPts val="1800"/>
                        <a:buFont typeface="Arial"/>
                        <a:buNone/>
                      </a:pPr>
                      <a:r>
                        <a:rPr lang="en-US" sz="1800"/>
                        <a:t>y</a:t>
                      </a:r>
                      <a:endParaRPr/>
                    </a:p>
                  </a:txBody>
                  <a:tcPr marT="45725" marB="45725" marR="91450" marL="91450"/>
                </a:tc>
                <a:tc>
                  <a:txBody>
                    <a:bodyPr/>
                    <a:lstStyle/>
                    <a:p>
                      <a:pPr indent="0" lvl="0" marL="0" marR="0" rtl="0" algn="l">
                        <a:spcBef>
                          <a:spcPts val="0"/>
                        </a:spcBef>
                        <a:spcAft>
                          <a:spcPts val="0"/>
                        </a:spcAft>
                        <a:buClr>
                          <a:schemeClr val="dk1"/>
                        </a:buClr>
                        <a:buSzPts val="1800"/>
                        <a:buFont typeface="Arial"/>
                        <a:buNone/>
                      </a:pPr>
                      <a:r>
                        <a:rPr lang="en-US" sz="1800"/>
                        <a:t>Integer</a:t>
                      </a:r>
                      <a:endParaRPr/>
                    </a:p>
                  </a:txBody>
                  <a:tcPr marT="45725" marB="45725" marR="91450" marL="91450"/>
                </a:tc>
              </a:tr>
            </a:tbl>
          </a:graphicData>
        </a:graphic>
      </p:graphicFrame>
      <p:pic>
        <p:nvPicPr>
          <p:cNvPr descr="Upward trend with solid fill" id="436" name="Google Shape;436;p28"/>
          <p:cNvPicPr preferRelativeResize="0"/>
          <p:nvPr/>
        </p:nvPicPr>
        <p:blipFill rotWithShape="1">
          <a:blip r:embed="rId3">
            <a:alphaModFix/>
          </a:blip>
          <a:srcRect b="0" l="0" r="0" t="0"/>
          <a:stretch/>
        </p:blipFill>
        <p:spPr>
          <a:xfrm>
            <a:off x="2241" y="5504330"/>
            <a:ext cx="948019" cy="1340224"/>
          </a:xfrm>
          <a:prstGeom prst="rect">
            <a:avLst/>
          </a:prstGeom>
          <a:noFill/>
          <a:ln>
            <a:noFill/>
          </a:ln>
        </p:spPr>
      </p:pic>
      <p:pic>
        <p:nvPicPr>
          <p:cNvPr descr="Gears with solid fill" id="437" name="Google Shape;437;p28"/>
          <p:cNvPicPr preferRelativeResize="0"/>
          <p:nvPr/>
        </p:nvPicPr>
        <p:blipFill rotWithShape="1">
          <a:blip r:embed="rId4">
            <a:alphaModFix/>
          </a:blip>
          <a:srcRect b="0" l="0" r="0" t="0"/>
          <a:stretch/>
        </p:blipFill>
        <p:spPr>
          <a:xfrm>
            <a:off x="10188388" y="-8965"/>
            <a:ext cx="2001368" cy="1732429"/>
          </a:xfrm>
          <a:prstGeom prst="rect">
            <a:avLst/>
          </a:prstGeom>
          <a:noFill/>
          <a:ln>
            <a:noFill/>
          </a:ln>
        </p:spPr>
      </p:pic>
      <p:pic>
        <p:nvPicPr>
          <p:cNvPr descr="Mathematics with solid fill" id="438" name="Google Shape;438;p28"/>
          <p:cNvPicPr preferRelativeResize="0"/>
          <p:nvPr/>
        </p:nvPicPr>
        <p:blipFill rotWithShape="1">
          <a:blip r:embed="rId5">
            <a:alphaModFix/>
          </a:blip>
          <a:srcRect b="0" l="0" r="0" t="0"/>
          <a:stretch/>
        </p:blipFill>
        <p:spPr>
          <a:xfrm>
            <a:off x="10728385" y="5732253"/>
            <a:ext cx="1130060" cy="113006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2" name="Shape 102"/>
        <p:cNvGrpSpPr/>
        <p:nvPr/>
      </p:nvGrpSpPr>
      <p:grpSpPr>
        <a:xfrm>
          <a:off x="0" y="0"/>
          <a:ext cx="0" cy="0"/>
          <a:chOff x="0" y="0"/>
          <a:chExt cx="0" cy="0"/>
        </a:xfrm>
      </p:grpSpPr>
      <p:sp>
        <p:nvSpPr>
          <p:cNvPr id="103" name="Google Shape;103;p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4" name="Google Shape;104;p3"/>
          <p:cNvSpPr/>
          <p:nvPr/>
        </p:nvSpPr>
        <p:spPr>
          <a:xfrm flipH="1" rot="5400000">
            <a:off x="-1417539" y="1417538"/>
            <a:ext cx="6875818" cy="4040744"/>
          </a:xfrm>
          <a:prstGeom prst="rect">
            <a:avLst/>
          </a:prstGeom>
          <a:gradFill>
            <a:gsLst>
              <a:gs pos="0">
                <a:srgbClr val="000000"/>
              </a:gs>
              <a:gs pos="100000">
                <a:srgbClr val="0F4861"/>
              </a:gs>
            </a:gsLst>
            <a:lin ang="18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5" name="Google Shape;105;p3"/>
          <p:cNvSpPr/>
          <p:nvPr/>
        </p:nvSpPr>
        <p:spPr>
          <a:xfrm rot="-5400000">
            <a:off x="-158495" y="2660473"/>
            <a:ext cx="4355594" cy="4038603"/>
          </a:xfrm>
          <a:prstGeom prst="rect">
            <a:avLst/>
          </a:prstGeom>
          <a:gradFill>
            <a:gsLst>
              <a:gs pos="0">
                <a:srgbClr val="156082">
                  <a:alpha val="49803"/>
                </a:srgbClr>
              </a:gs>
              <a:gs pos="100000">
                <a:srgbClr val="0A3041">
                  <a:alpha val="0"/>
                </a:srgbClr>
              </a:gs>
            </a:gsLst>
            <a:lin ang="11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6" name="Google Shape;106;p3"/>
          <p:cNvSpPr/>
          <p:nvPr/>
        </p:nvSpPr>
        <p:spPr>
          <a:xfrm flipH="1" rot="-5400000">
            <a:off x="-1180882" y="1638085"/>
            <a:ext cx="6857572" cy="3581401"/>
          </a:xfrm>
          <a:prstGeom prst="rect">
            <a:avLst/>
          </a:prstGeom>
          <a:gradFill>
            <a:gsLst>
              <a:gs pos="0">
                <a:srgbClr val="000000">
                  <a:alpha val="58823"/>
                </a:srgbClr>
              </a:gs>
              <a:gs pos="69000">
                <a:srgbClr val="156082">
                  <a:alpha val="0"/>
                </a:srgbClr>
              </a:gs>
              <a:gs pos="100000">
                <a:srgbClr val="156082">
                  <a:alpha val="0"/>
                </a:srgbClr>
              </a:gs>
            </a:gsLst>
            <a:lin ang="13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7" name="Google Shape;107;p3"/>
          <p:cNvSpPr/>
          <p:nvPr/>
        </p:nvSpPr>
        <p:spPr>
          <a:xfrm rot="6097846">
            <a:off x="-747355" y="1201312"/>
            <a:ext cx="4808302" cy="4088666"/>
          </a:xfrm>
          <a:custGeom>
            <a:rect b="b" l="l" r="r" t="t"/>
            <a:pathLst>
              <a:path extrusionOk="0" h="4088666" w="4808302">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0">
                <a:srgbClr val="43AFE2">
                  <a:alpha val="0"/>
                </a:srgbClr>
              </a:gs>
              <a:gs pos="39000">
                <a:srgbClr val="43AFE2">
                  <a:alpha val="0"/>
                </a:srgbClr>
              </a:gs>
              <a:gs pos="100000">
                <a:srgbClr val="0F4861">
                  <a:alpha val="25882"/>
                </a:srgbClr>
              </a:gs>
            </a:gsLst>
            <a:lin ang="18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8" name="Google Shape;108;p3"/>
          <p:cNvSpPr txBox="1"/>
          <p:nvPr/>
        </p:nvSpPr>
        <p:spPr>
          <a:xfrm>
            <a:off x="329051" y="2767100"/>
            <a:ext cx="3211800" cy="30720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None/>
            </a:pPr>
            <a:r>
              <a:rPr b="0" i="0" lang="en-US" sz="4000" u="none" cap="none" strike="noStrike">
                <a:solidFill>
                  <a:srgbClr val="FFFFFF"/>
                </a:solidFill>
                <a:latin typeface="Play"/>
                <a:ea typeface="Play"/>
                <a:cs typeface="Play"/>
                <a:sym typeface="Play"/>
              </a:rPr>
              <a:t>Kompetensi :</a:t>
            </a:r>
            <a:endParaRPr/>
          </a:p>
        </p:txBody>
      </p:sp>
      <p:graphicFrame>
        <p:nvGraphicFramePr>
          <p:cNvPr id="109" name="Google Shape;109;p3"/>
          <p:cNvGraphicFramePr/>
          <p:nvPr/>
        </p:nvGraphicFramePr>
        <p:xfrm>
          <a:off x="4502428" y="831092"/>
          <a:ext cx="3000000" cy="3000000"/>
        </p:xfrm>
        <a:graphic>
          <a:graphicData uri="http://schemas.openxmlformats.org/drawingml/2006/table">
            <a:tbl>
              <a:tblPr bandRow="1" firstRow="1">
                <a:noFill/>
                <a:tableStyleId>{366DAF28-A8B2-4A0C-8200-90CDEF5BFC1B}</a:tableStyleId>
              </a:tblPr>
              <a:tblGrid>
                <a:gridCol w="840200"/>
                <a:gridCol w="6385550"/>
              </a:tblGrid>
              <a:tr h="611675">
                <a:tc>
                  <a:txBody>
                    <a:bodyPr/>
                    <a:lstStyle/>
                    <a:p>
                      <a:pPr indent="0" lvl="0" marL="0" marR="0" rtl="0" algn="l">
                        <a:spcBef>
                          <a:spcPts val="0"/>
                        </a:spcBef>
                        <a:spcAft>
                          <a:spcPts val="0"/>
                        </a:spcAft>
                        <a:buNone/>
                      </a:pPr>
                      <a:r>
                        <a:rPr b="0" lang="en-US" sz="1800" u="none" cap="none" strike="noStrike">
                          <a:solidFill>
                            <a:schemeClr val="lt1"/>
                          </a:solidFill>
                        </a:rPr>
                        <a:t>NO</a:t>
                      </a:r>
                      <a:endParaRPr/>
                    </a:p>
                  </a:txBody>
                  <a:tcPr marT="151225" marB="151225" marR="151225" marL="1512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05356"/>
                    </a:solidFill>
                  </a:tcPr>
                </a:tc>
                <a:tc>
                  <a:txBody>
                    <a:bodyPr/>
                    <a:lstStyle/>
                    <a:p>
                      <a:pPr indent="0" lvl="0" marL="0" marR="0" rtl="0" algn="l">
                        <a:spcBef>
                          <a:spcPts val="0"/>
                        </a:spcBef>
                        <a:spcAft>
                          <a:spcPts val="0"/>
                        </a:spcAft>
                        <a:buNone/>
                      </a:pPr>
                      <a:r>
                        <a:rPr b="0" lang="en-US" sz="1800" cap="none">
                          <a:solidFill>
                            <a:schemeClr val="lt1"/>
                          </a:solidFill>
                        </a:rPr>
                        <a:t>KOMPETENSI</a:t>
                      </a:r>
                      <a:endParaRPr b="0" sz="1800" cap="none">
                        <a:solidFill>
                          <a:schemeClr val="lt1"/>
                        </a:solidFill>
                      </a:endParaRPr>
                    </a:p>
                  </a:txBody>
                  <a:tcPr marT="151225" marB="151225" marR="151225" marL="1512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05356"/>
                    </a:solidFill>
                  </a:tcPr>
                </a:tc>
              </a:tr>
              <a:tr h="561250">
                <a:tc>
                  <a:txBody>
                    <a:bodyPr/>
                    <a:lstStyle/>
                    <a:p>
                      <a:pPr indent="0" lvl="0" marL="0" marR="0" rtl="0" algn="l">
                        <a:spcBef>
                          <a:spcPts val="0"/>
                        </a:spcBef>
                        <a:spcAft>
                          <a:spcPts val="0"/>
                        </a:spcAft>
                        <a:buNone/>
                      </a:pPr>
                      <a:r>
                        <a:rPr b="1" lang="en-US" sz="1400" cap="none">
                          <a:solidFill>
                            <a:schemeClr val="dk1"/>
                          </a:solidFill>
                        </a:rPr>
                        <a:t>1</a:t>
                      </a:r>
                      <a:endParaRPr/>
                    </a:p>
                  </a:txBody>
                  <a:tcPr marT="151225" marB="151225" marR="151225" marL="1512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cap="none">
                          <a:solidFill>
                            <a:schemeClr val="dk1"/>
                          </a:solidFill>
                        </a:rPr>
                        <a:t>Mampu membuat Data Frame berupa baris dan kolom</a:t>
                      </a:r>
                      <a:endParaRPr/>
                    </a:p>
                  </a:txBody>
                  <a:tcPr marT="151225" marB="151225" marR="151225" marL="1512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779700">
                <a:tc>
                  <a:txBody>
                    <a:bodyPr/>
                    <a:lstStyle/>
                    <a:p>
                      <a:pPr indent="0" lvl="0" marL="0" marR="0" rtl="0" algn="l">
                        <a:spcBef>
                          <a:spcPts val="0"/>
                        </a:spcBef>
                        <a:spcAft>
                          <a:spcPts val="0"/>
                        </a:spcAft>
                        <a:buNone/>
                      </a:pPr>
                      <a:r>
                        <a:rPr b="1" lang="en-US" sz="1400" cap="none">
                          <a:solidFill>
                            <a:schemeClr val="dk1"/>
                          </a:solidFill>
                        </a:rPr>
                        <a:t>2</a:t>
                      </a:r>
                      <a:endParaRPr/>
                    </a:p>
                  </a:txBody>
                  <a:tcPr marT="151225" marB="151225" marR="151225" marL="1512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0000">
                        <a:alpha val="7450"/>
                      </a:srgbClr>
                    </a:solidFill>
                  </a:tcPr>
                </a:tc>
                <a:tc>
                  <a:txBody>
                    <a:bodyPr/>
                    <a:lstStyle/>
                    <a:p>
                      <a:pPr indent="0" lvl="0" marL="0" marR="0" rtl="0" algn="l">
                        <a:spcBef>
                          <a:spcPts val="0"/>
                        </a:spcBef>
                        <a:spcAft>
                          <a:spcPts val="0"/>
                        </a:spcAft>
                        <a:buNone/>
                      </a:pPr>
                      <a:r>
                        <a:rPr b="1" lang="en-US" sz="1400" cap="none">
                          <a:solidFill>
                            <a:schemeClr val="dk1"/>
                          </a:solidFill>
                        </a:rPr>
                        <a:t>Mampu melakukan analisa data menggunakan Measure of Tendency dan Measure of Variability</a:t>
                      </a:r>
                      <a:endParaRPr/>
                    </a:p>
                  </a:txBody>
                  <a:tcPr marT="151225" marB="151225" marR="151225" marL="1512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0000">
                        <a:alpha val="7450"/>
                      </a:srgbClr>
                    </a:solidFill>
                  </a:tcPr>
                </a:tc>
              </a:tr>
              <a:tr h="561250">
                <a:tc>
                  <a:txBody>
                    <a:bodyPr/>
                    <a:lstStyle/>
                    <a:p>
                      <a:pPr indent="0" lvl="0" marL="0" marR="0" rtl="0" algn="l">
                        <a:spcBef>
                          <a:spcPts val="0"/>
                        </a:spcBef>
                        <a:spcAft>
                          <a:spcPts val="0"/>
                        </a:spcAft>
                        <a:buNone/>
                      </a:pPr>
                      <a:r>
                        <a:rPr b="1" lang="en-US" sz="1400" cap="none">
                          <a:solidFill>
                            <a:schemeClr val="dk1"/>
                          </a:solidFill>
                        </a:rPr>
                        <a:t>3</a:t>
                      </a:r>
                      <a:endParaRPr/>
                    </a:p>
                  </a:txBody>
                  <a:tcPr marT="151225" marB="151225" marR="151225" marL="1512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cap="none">
                          <a:solidFill>
                            <a:schemeClr val="dk1"/>
                          </a:solidFill>
                        </a:rPr>
                        <a:t>Mampu melakukan hingga menganalisa hasil uji T-Test pada Python</a:t>
                      </a:r>
                      <a:endParaRPr/>
                    </a:p>
                  </a:txBody>
                  <a:tcPr marT="151225" marB="151225" marR="151225" marL="1512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61250">
                <a:tc>
                  <a:txBody>
                    <a:bodyPr/>
                    <a:lstStyle/>
                    <a:p>
                      <a:pPr indent="0" lvl="0" marL="0" marR="0" rtl="0" algn="l">
                        <a:spcBef>
                          <a:spcPts val="0"/>
                        </a:spcBef>
                        <a:spcAft>
                          <a:spcPts val="0"/>
                        </a:spcAft>
                        <a:buNone/>
                      </a:pPr>
                      <a:r>
                        <a:rPr b="1" lang="en-US" sz="1400" cap="none">
                          <a:solidFill>
                            <a:schemeClr val="dk1"/>
                          </a:solidFill>
                        </a:rPr>
                        <a:t>4</a:t>
                      </a:r>
                      <a:endParaRPr/>
                    </a:p>
                  </a:txBody>
                  <a:tcPr marT="151225" marB="151225" marR="151225" marL="1512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0000">
                        <a:alpha val="7450"/>
                      </a:srgbClr>
                    </a:solidFill>
                  </a:tcPr>
                </a:tc>
                <a:tc>
                  <a:txBody>
                    <a:bodyPr/>
                    <a:lstStyle/>
                    <a:p>
                      <a:pPr indent="0" lvl="0" marL="0" marR="0" rtl="0" algn="l">
                        <a:spcBef>
                          <a:spcPts val="0"/>
                        </a:spcBef>
                        <a:spcAft>
                          <a:spcPts val="0"/>
                        </a:spcAft>
                        <a:buNone/>
                      </a:pPr>
                      <a:r>
                        <a:rPr b="1" lang="en-US" sz="1400" cap="none">
                          <a:solidFill>
                            <a:schemeClr val="dk1"/>
                          </a:solidFill>
                        </a:rPr>
                        <a:t>Mampu menerapkan Exporatory Data Analysis (EDA)</a:t>
                      </a:r>
                      <a:endParaRPr/>
                    </a:p>
                  </a:txBody>
                  <a:tcPr marT="151225" marB="151225" marR="151225" marL="1512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0000">
                        <a:alpha val="7450"/>
                      </a:srgbClr>
                    </a:solidFill>
                  </a:tcPr>
                </a:tc>
              </a:tr>
              <a:tr h="561250">
                <a:tc>
                  <a:txBody>
                    <a:bodyPr/>
                    <a:lstStyle/>
                    <a:p>
                      <a:pPr indent="0" lvl="0" marL="0" marR="0" rtl="0" algn="l">
                        <a:spcBef>
                          <a:spcPts val="0"/>
                        </a:spcBef>
                        <a:spcAft>
                          <a:spcPts val="0"/>
                        </a:spcAft>
                        <a:buNone/>
                      </a:pPr>
                      <a:r>
                        <a:rPr b="1" lang="en-US" sz="1400" cap="none">
                          <a:solidFill>
                            <a:schemeClr val="dk1"/>
                          </a:solidFill>
                        </a:rPr>
                        <a:t>5</a:t>
                      </a:r>
                      <a:endParaRPr/>
                    </a:p>
                  </a:txBody>
                  <a:tcPr marT="151225" marB="151225" marR="151225" marL="1512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cap="none">
                          <a:solidFill>
                            <a:schemeClr val="dk1"/>
                          </a:solidFill>
                        </a:rPr>
                        <a:t>Mampu menerjemahkan data menjadi visualisasi data</a:t>
                      </a:r>
                      <a:endParaRPr/>
                    </a:p>
                  </a:txBody>
                  <a:tcPr marT="151225" marB="151225" marR="151225" marL="1512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779700">
                <a:tc>
                  <a:txBody>
                    <a:bodyPr/>
                    <a:lstStyle/>
                    <a:p>
                      <a:pPr indent="0" lvl="0" marL="0" marR="0" rtl="0" algn="l">
                        <a:spcBef>
                          <a:spcPts val="0"/>
                        </a:spcBef>
                        <a:spcAft>
                          <a:spcPts val="0"/>
                        </a:spcAft>
                        <a:buNone/>
                      </a:pPr>
                      <a:r>
                        <a:rPr b="1" lang="en-US" sz="1400" cap="none">
                          <a:solidFill>
                            <a:schemeClr val="dk1"/>
                          </a:solidFill>
                        </a:rPr>
                        <a:t>6</a:t>
                      </a:r>
                      <a:endParaRPr/>
                    </a:p>
                  </a:txBody>
                  <a:tcPr marT="151225" marB="151225" marR="151225" marL="1512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0000">
                        <a:alpha val="7450"/>
                      </a:srgbClr>
                    </a:solidFill>
                  </a:tcPr>
                </a:tc>
                <a:tc>
                  <a:txBody>
                    <a:bodyPr/>
                    <a:lstStyle/>
                    <a:p>
                      <a:pPr indent="0" lvl="0" marL="0" marR="0" rtl="0" algn="l">
                        <a:spcBef>
                          <a:spcPts val="0"/>
                        </a:spcBef>
                        <a:spcAft>
                          <a:spcPts val="0"/>
                        </a:spcAft>
                        <a:buNone/>
                      </a:pPr>
                      <a:r>
                        <a:rPr b="1" lang="en-US" sz="1400" cap="none">
                          <a:solidFill>
                            <a:schemeClr val="dk1"/>
                          </a:solidFill>
                        </a:rPr>
                        <a:t>Mampu mengimplementasikan Machine Learning Model dengan menggunakan Algoritma Supervised atau Unsupervised Learning</a:t>
                      </a:r>
                      <a:endParaRPr/>
                    </a:p>
                  </a:txBody>
                  <a:tcPr marT="151225" marB="151225" marR="151225" marL="1512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0000">
                        <a:alpha val="7450"/>
                      </a:srgbClr>
                    </a:solidFill>
                  </a:tcPr>
                </a:tc>
              </a:tr>
              <a:tr h="779700">
                <a:tc>
                  <a:txBody>
                    <a:bodyPr/>
                    <a:lstStyle/>
                    <a:p>
                      <a:pPr indent="0" lvl="0" marL="0" marR="0" rtl="0" algn="l">
                        <a:spcBef>
                          <a:spcPts val="0"/>
                        </a:spcBef>
                        <a:spcAft>
                          <a:spcPts val="0"/>
                        </a:spcAft>
                        <a:buNone/>
                      </a:pPr>
                      <a:r>
                        <a:rPr b="1" lang="en-US" sz="1400" cap="none">
                          <a:solidFill>
                            <a:schemeClr val="dk1"/>
                          </a:solidFill>
                        </a:rPr>
                        <a:t>7</a:t>
                      </a:r>
                      <a:endParaRPr/>
                    </a:p>
                  </a:txBody>
                  <a:tcPr marT="151225" marB="151225" marR="151225" marL="1512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cap="none">
                          <a:solidFill>
                            <a:schemeClr val="dk1"/>
                          </a:solidFill>
                        </a:rPr>
                        <a:t>Mampu mengimplementasikan Deep Learning Model menggunakan Algoritma Artificial Neural Network (ANN)</a:t>
                      </a:r>
                      <a:endParaRPr/>
                    </a:p>
                  </a:txBody>
                  <a:tcPr marT="151225" marB="151225" marR="151225" marL="1512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29"/>
          <p:cNvSpPr txBox="1"/>
          <p:nvPr>
            <p:ph type="title"/>
          </p:nvPr>
        </p:nvSpPr>
        <p:spPr>
          <a:xfrm>
            <a:off x="838200" y="365125"/>
            <a:ext cx="10963835" cy="887153"/>
          </a:xfrm>
          <a:prstGeom prst="rect">
            <a:avLst/>
          </a:prstGeom>
          <a:solidFill>
            <a:srgbClr val="EDECDF"/>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45B0E1"/>
              </a:buClr>
              <a:buSzPts val="4400"/>
              <a:buFont typeface="Play"/>
              <a:buNone/>
            </a:pPr>
            <a:r>
              <a:rPr b="1" lang="en-US">
                <a:solidFill>
                  <a:srgbClr val="45B0E1"/>
                </a:solidFill>
              </a:rPr>
              <a:t>03 : Machine Learning</a:t>
            </a:r>
            <a:endParaRPr/>
          </a:p>
        </p:txBody>
      </p:sp>
      <p:sp>
        <p:nvSpPr>
          <p:cNvPr id="444" name="Google Shape;444;p29"/>
          <p:cNvSpPr txBox="1"/>
          <p:nvPr>
            <p:ph idx="1" type="body"/>
          </p:nvPr>
        </p:nvSpPr>
        <p:spPr>
          <a:xfrm>
            <a:off x="838200" y="1376776"/>
            <a:ext cx="10964449" cy="5384734"/>
          </a:xfrm>
          <a:prstGeom prst="rect">
            <a:avLst/>
          </a:prstGeom>
          <a:solidFill>
            <a:srgbClr val="EDECDF">
              <a:alpha val="27843"/>
            </a:srgbClr>
          </a:solidFill>
          <a:ln>
            <a:noFill/>
          </a:ln>
        </p:spPr>
        <p:txBody>
          <a:bodyPr anchorCtr="0" anchor="t" bIns="45700" lIns="91425" spcFirstLastPara="1" rIns="91425" wrap="square" tIns="45700">
            <a:normAutofit fontScale="55000" lnSpcReduction="20000"/>
          </a:bodyPr>
          <a:lstStyle/>
          <a:p>
            <a:pPr indent="0" lvl="0" marL="0" rtl="0" algn="l">
              <a:lnSpc>
                <a:spcPct val="90000"/>
              </a:lnSpc>
              <a:spcBef>
                <a:spcPts val="0"/>
              </a:spcBef>
              <a:spcAft>
                <a:spcPts val="0"/>
              </a:spcAft>
              <a:buClr>
                <a:schemeClr val="dk1"/>
              </a:buClr>
              <a:buSzPct val="100000"/>
              <a:buNone/>
            </a:pPr>
            <a:r>
              <a:rPr lang="en-US"/>
              <a:t>Methodology : Data Preparation</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t/>
            </a:r>
            <a:endParaRPr sz="1800"/>
          </a:p>
          <a:p>
            <a:pPr indent="0" lvl="0" marL="0" rtl="0" algn="l">
              <a:lnSpc>
                <a:spcPct val="90000"/>
              </a:lnSpc>
              <a:spcBef>
                <a:spcPts val="1000"/>
              </a:spcBef>
              <a:spcAft>
                <a:spcPts val="0"/>
              </a:spcAft>
              <a:buClr>
                <a:schemeClr val="dk1"/>
              </a:buClr>
              <a:buSzPct val="100000"/>
              <a:buNone/>
            </a:pPr>
            <a:r>
              <a:t/>
            </a:r>
            <a:endParaRPr sz="1800"/>
          </a:p>
          <a:p>
            <a:pPr indent="0" lvl="0" marL="0" rtl="0" algn="l">
              <a:lnSpc>
                <a:spcPct val="90000"/>
              </a:lnSpc>
              <a:spcBef>
                <a:spcPts val="1000"/>
              </a:spcBef>
              <a:spcAft>
                <a:spcPts val="0"/>
              </a:spcAft>
              <a:buClr>
                <a:schemeClr val="dk1"/>
              </a:buClr>
              <a:buSzPct val="100000"/>
              <a:buNone/>
            </a:pPr>
            <a:r>
              <a:t/>
            </a:r>
            <a:endParaRPr sz="1800"/>
          </a:p>
          <a:p>
            <a:pPr indent="0" lvl="0" marL="0" rtl="0" algn="l">
              <a:lnSpc>
                <a:spcPct val="90000"/>
              </a:lnSpc>
              <a:spcBef>
                <a:spcPts val="1000"/>
              </a:spcBef>
              <a:spcAft>
                <a:spcPts val="0"/>
              </a:spcAft>
              <a:buClr>
                <a:schemeClr val="dk1"/>
              </a:buClr>
              <a:buSzPct val="100000"/>
              <a:buNone/>
            </a:pPr>
            <a:r>
              <a:t/>
            </a:r>
            <a:endParaRPr sz="1800"/>
          </a:p>
          <a:p>
            <a:pPr indent="0" lvl="0" marL="0" rtl="0" algn="l">
              <a:lnSpc>
                <a:spcPct val="90000"/>
              </a:lnSpc>
              <a:spcBef>
                <a:spcPts val="1000"/>
              </a:spcBef>
              <a:spcAft>
                <a:spcPts val="0"/>
              </a:spcAft>
              <a:buClr>
                <a:schemeClr val="dk1"/>
              </a:buClr>
              <a:buSzPct val="100000"/>
              <a:buNone/>
            </a:pPr>
            <a:r>
              <a:t/>
            </a:r>
            <a:endParaRPr sz="1800"/>
          </a:p>
          <a:p>
            <a:pPr indent="0" lvl="0" marL="0" rtl="0" algn="l">
              <a:lnSpc>
                <a:spcPct val="90000"/>
              </a:lnSpc>
              <a:spcBef>
                <a:spcPts val="1000"/>
              </a:spcBef>
              <a:spcAft>
                <a:spcPts val="0"/>
              </a:spcAft>
              <a:buClr>
                <a:schemeClr val="dk1"/>
              </a:buClr>
              <a:buSzPct val="100000"/>
              <a:buNone/>
            </a:pPr>
            <a:r>
              <a:rPr lang="en-US" sz="1800"/>
              <a:t>Note : </a:t>
            </a:r>
            <a:endParaRPr sz="1800"/>
          </a:p>
          <a:p>
            <a:pPr indent="-312619" lvl="0" marL="457200" rtl="0" algn="l">
              <a:lnSpc>
                <a:spcPct val="90000"/>
              </a:lnSpc>
              <a:spcBef>
                <a:spcPts val="1000"/>
              </a:spcBef>
              <a:spcAft>
                <a:spcPts val="0"/>
              </a:spcAft>
              <a:buSzPct val="100000"/>
              <a:buChar char="●"/>
            </a:pPr>
            <a:r>
              <a:rPr lang="en-US" sz="2405"/>
              <a:t>Karena beberapa variabel X mengandung data kategorikal, maka diperlukan Label Encoding untuk merubah data string menjadi integer sehingga data bisa diproses oleh Machine Learning. </a:t>
            </a:r>
            <a:endParaRPr sz="2405"/>
          </a:p>
          <a:p>
            <a:pPr indent="-312619" lvl="0" marL="457200" rtl="0" algn="l">
              <a:lnSpc>
                <a:spcPct val="90000"/>
              </a:lnSpc>
              <a:spcBef>
                <a:spcPts val="0"/>
              </a:spcBef>
              <a:spcAft>
                <a:spcPts val="0"/>
              </a:spcAft>
              <a:buSzPct val="100000"/>
              <a:buChar char="●"/>
            </a:pPr>
            <a:r>
              <a:rPr lang="en-US" sz="2405"/>
              <a:t>Tabel di atas mendeskripsikan nilai Rata-rata, Standar Deviasi, Nilai Minimum, Quartile 1, Nilai Tengah, Quartile 3, dan nilai maksimum seluruh variabel yang sudah di encoding terlebih dahulu.</a:t>
            </a:r>
            <a:endParaRPr sz="3405"/>
          </a:p>
          <a:p>
            <a:pPr indent="0" lvl="0" marL="0" rtl="0" algn="l">
              <a:lnSpc>
                <a:spcPct val="90000"/>
              </a:lnSpc>
              <a:spcBef>
                <a:spcPts val="1000"/>
              </a:spcBef>
              <a:spcAft>
                <a:spcPts val="0"/>
              </a:spcAft>
              <a:buClr>
                <a:schemeClr val="dk1"/>
              </a:buClr>
              <a:buSzPct val="82214"/>
              <a:buNone/>
            </a:pPr>
            <a:r>
              <a:t/>
            </a:r>
            <a:endParaRPr sz="3405"/>
          </a:p>
          <a:p>
            <a:pPr indent="0" lvl="0" marL="0" rtl="0" algn="l">
              <a:lnSpc>
                <a:spcPct val="90000"/>
              </a:lnSpc>
              <a:spcBef>
                <a:spcPts val="1000"/>
              </a:spcBef>
              <a:spcAft>
                <a:spcPts val="0"/>
              </a:spcAft>
              <a:buClr>
                <a:schemeClr val="dk1"/>
              </a:buClr>
              <a:buSzPct val="100000"/>
              <a:buNone/>
            </a:pPr>
            <a:r>
              <a:t/>
            </a:r>
            <a:endParaRPr/>
          </a:p>
        </p:txBody>
      </p:sp>
      <p:pic>
        <p:nvPicPr>
          <p:cNvPr descr="A screenshot of a computer&#10;&#10;Description automatically generated" id="445" name="Google Shape;445;p29"/>
          <p:cNvPicPr preferRelativeResize="0"/>
          <p:nvPr/>
        </p:nvPicPr>
        <p:blipFill rotWithShape="1">
          <a:blip r:embed="rId3">
            <a:alphaModFix/>
          </a:blip>
          <a:srcRect b="0" l="0" r="0" t="0"/>
          <a:stretch/>
        </p:blipFill>
        <p:spPr>
          <a:xfrm>
            <a:off x="829000" y="1615400"/>
            <a:ext cx="10982200" cy="3230338"/>
          </a:xfrm>
          <a:prstGeom prst="rect">
            <a:avLst/>
          </a:prstGeom>
          <a:noFill/>
          <a:ln>
            <a:noFill/>
          </a:ln>
        </p:spPr>
      </p:pic>
      <p:pic>
        <p:nvPicPr>
          <p:cNvPr descr="Upward trend with solid fill" id="446" name="Google Shape;446;p29"/>
          <p:cNvPicPr preferRelativeResize="0"/>
          <p:nvPr/>
        </p:nvPicPr>
        <p:blipFill rotWithShape="1">
          <a:blip r:embed="rId4">
            <a:alphaModFix/>
          </a:blip>
          <a:srcRect b="0" l="0" r="0" t="0"/>
          <a:stretch/>
        </p:blipFill>
        <p:spPr>
          <a:xfrm>
            <a:off x="-121024" y="5638801"/>
            <a:ext cx="1082489" cy="1216960"/>
          </a:xfrm>
          <a:prstGeom prst="rect">
            <a:avLst/>
          </a:prstGeom>
          <a:noFill/>
          <a:ln>
            <a:noFill/>
          </a:ln>
        </p:spPr>
      </p:pic>
      <p:pic>
        <p:nvPicPr>
          <p:cNvPr descr="Gears with solid fill" id="447" name="Google Shape;447;p29"/>
          <p:cNvPicPr preferRelativeResize="0"/>
          <p:nvPr/>
        </p:nvPicPr>
        <p:blipFill rotWithShape="1">
          <a:blip r:embed="rId5">
            <a:alphaModFix/>
          </a:blip>
          <a:srcRect b="0" l="0" r="0" t="0"/>
          <a:stretch/>
        </p:blipFill>
        <p:spPr>
          <a:xfrm>
            <a:off x="10468535" y="-8965"/>
            <a:ext cx="2001368" cy="1575547"/>
          </a:xfrm>
          <a:prstGeom prst="rect">
            <a:avLst/>
          </a:prstGeom>
          <a:noFill/>
          <a:ln>
            <a:noFill/>
          </a:ln>
        </p:spPr>
      </p:pic>
      <p:pic>
        <p:nvPicPr>
          <p:cNvPr descr="Mathematics with solid fill" id="448" name="Google Shape;448;p29"/>
          <p:cNvPicPr preferRelativeResize="0"/>
          <p:nvPr/>
        </p:nvPicPr>
        <p:blipFill rotWithShape="1">
          <a:blip r:embed="rId6">
            <a:alphaModFix/>
          </a:blip>
          <a:srcRect b="0" l="0" r="0" t="0"/>
          <a:stretch/>
        </p:blipFill>
        <p:spPr>
          <a:xfrm>
            <a:off x="-51674" y="84487"/>
            <a:ext cx="950767" cy="73785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30"/>
          <p:cNvSpPr txBox="1"/>
          <p:nvPr>
            <p:ph type="title"/>
          </p:nvPr>
        </p:nvSpPr>
        <p:spPr>
          <a:xfrm>
            <a:off x="838200" y="365125"/>
            <a:ext cx="10515600" cy="810093"/>
          </a:xfrm>
          <a:prstGeom prst="rect">
            <a:avLst/>
          </a:prstGeom>
          <a:solidFill>
            <a:srgbClr val="EDECDF"/>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45B0E1"/>
              </a:buClr>
              <a:buSzPts val="4400"/>
              <a:buFont typeface="Play"/>
              <a:buNone/>
            </a:pPr>
            <a:r>
              <a:rPr b="1" lang="en-US">
                <a:solidFill>
                  <a:srgbClr val="45B0E1"/>
                </a:solidFill>
              </a:rPr>
              <a:t>03 : Machine Learning</a:t>
            </a:r>
            <a:endParaRPr/>
          </a:p>
        </p:txBody>
      </p:sp>
      <p:sp>
        <p:nvSpPr>
          <p:cNvPr id="454" name="Google Shape;454;p30"/>
          <p:cNvSpPr txBox="1"/>
          <p:nvPr>
            <p:ph idx="1" type="body"/>
          </p:nvPr>
        </p:nvSpPr>
        <p:spPr>
          <a:xfrm>
            <a:off x="838200" y="1433420"/>
            <a:ext cx="10515600" cy="4743543"/>
          </a:xfrm>
          <a:prstGeom prst="rect">
            <a:avLst/>
          </a:prstGeom>
          <a:solidFill>
            <a:srgbClr val="E4E6D3">
              <a:alpha val="21960"/>
            </a:srgbClr>
          </a:solid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800"/>
              <a:buNone/>
            </a:pPr>
            <a:r>
              <a:rPr lang="en-US"/>
              <a:t>Metodology : Exploratory Data Analysis</a:t>
            </a:r>
            <a:endParaRPr/>
          </a:p>
          <a:p>
            <a:pPr indent="0" lvl="0" marL="5143500" rtl="0" algn="l">
              <a:lnSpc>
                <a:spcPct val="90000"/>
              </a:lnSpc>
              <a:spcBef>
                <a:spcPts val="1000"/>
              </a:spcBef>
              <a:spcAft>
                <a:spcPts val="0"/>
              </a:spcAft>
              <a:buClr>
                <a:schemeClr val="dk1"/>
              </a:buClr>
              <a:buSzPts val="2800"/>
              <a:buNone/>
            </a:pPr>
            <a:r>
              <a:t/>
            </a:r>
            <a:endParaRPr/>
          </a:p>
          <a:p>
            <a:pPr indent="0" lvl="0" marL="5143500" rtl="0" algn="l">
              <a:lnSpc>
                <a:spcPct val="90000"/>
              </a:lnSpc>
              <a:spcBef>
                <a:spcPts val="1000"/>
              </a:spcBef>
              <a:spcAft>
                <a:spcPts val="0"/>
              </a:spcAft>
              <a:buClr>
                <a:schemeClr val="dk1"/>
              </a:buClr>
              <a:buSzPts val="2800"/>
              <a:buNone/>
            </a:pPr>
            <a:r>
              <a:t/>
            </a:r>
            <a:endParaRPr/>
          </a:p>
          <a:p>
            <a:pPr indent="0" lvl="0" marL="5143500" rtl="0" algn="l">
              <a:lnSpc>
                <a:spcPct val="90000"/>
              </a:lnSpc>
              <a:spcBef>
                <a:spcPts val="1000"/>
              </a:spcBef>
              <a:spcAft>
                <a:spcPts val="0"/>
              </a:spcAft>
              <a:buClr>
                <a:schemeClr val="dk1"/>
              </a:buClr>
              <a:buSzPts val="2800"/>
              <a:buNone/>
            </a:pPr>
            <a:r>
              <a:t/>
            </a:r>
            <a:endParaRPr/>
          </a:p>
          <a:p>
            <a:pPr indent="0" lvl="0" marL="5143500" rtl="0" algn="l">
              <a:lnSpc>
                <a:spcPct val="90000"/>
              </a:lnSpc>
              <a:spcBef>
                <a:spcPts val="1000"/>
              </a:spcBef>
              <a:spcAft>
                <a:spcPts val="0"/>
              </a:spcAft>
              <a:buClr>
                <a:schemeClr val="dk1"/>
              </a:buClr>
              <a:buSzPts val="2800"/>
              <a:buNone/>
            </a:pPr>
            <a:r>
              <a:t/>
            </a:r>
            <a:endParaRPr/>
          </a:p>
          <a:p>
            <a:pPr indent="0" lvl="0" marL="5143500" rtl="0" algn="l">
              <a:lnSpc>
                <a:spcPct val="90000"/>
              </a:lnSpc>
              <a:spcBef>
                <a:spcPts val="1000"/>
              </a:spcBef>
              <a:spcAft>
                <a:spcPts val="0"/>
              </a:spcAft>
              <a:buClr>
                <a:schemeClr val="dk1"/>
              </a:buClr>
              <a:buSzPts val="2800"/>
              <a:buNone/>
            </a:pPr>
            <a:r>
              <a:t/>
            </a:r>
            <a:endParaRPr/>
          </a:p>
          <a:p>
            <a:pPr indent="0" lvl="0" marL="5143500" rtl="0" algn="l">
              <a:lnSpc>
                <a:spcPct val="90000"/>
              </a:lnSpc>
              <a:spcBef>
                <a:spcPts val="1000"/>
              </a:spcBef>
              <a:spcAft>
                <a:spcPts val="0"/>
              </a:spcAft>
              <a:buClr>
                <a:schemeClr val="dk1"/>
              </a:buClr>
              <a:buSzPts val="1800"/>
              <a:buNone/>
            </a:pPr>
            <a:r>
              <a:rPr lang="en-US" sz="1800"/>
              <a:t>Note : </a:t>
            </a:r>
            <a:endParaRPr/>
          </a:p>
          <a:p>
            <a:pPr indent="-317500" lvl="0" marL="5486400" rtl="0" algn="just">
              <a:lnSpc>
                <a:spcPct val="90000"/>
              </a:lnSpc>
              <a:spcBef>
                <a:spcPts val="500"/>
              </a:spcBef>
              <a:spcAft>
                <a:spcPts val="0"/>
              </a:spcAft>
              <a:buSzPts val="1400"/>
              <a:buChar char="●"/>
            </a:pPr>
            <a:r>
              <a:rPr lang="en-US" sz="1400"/>
              <a:t>Heatmap ini mendeskripsikan nilai korelasi masing-masing variable X : (Status,Brand,Model,CPU,RAM,Storage,Storage type,GPU,Screen,Touch) terhadap variabel target y : Final Price. </a:t>
            </a:r>
            <a:endParaRPr sz="1400"/>
          </a:p>
          <a:p>
            <a:pPr indent="-317500" lvl="0" marL="5486400" rtl="0" algn="just">
              <a:lnSpc>
                <a:spcPct val="90000"/>
              </a:lnSpc>
              <a:spcBef>
                <a:spcPts val="0"/>
              </a:spcBef>
              <a:spcAft>
                <a:spcPts val="0"/>
              </a:spcAft>
              <a:buSzPts val="1400"/>
              <a:buChar char="●"/>
            </a:pPr>
            <a:r>
              <a:rPr lang="en-US" sz="1400"/>
              <a:t>Variabel-variabel inilah yang akan dimasukkan ke dalam Machine Learning untuk diprediksi.</a:t>
            </a:r>
            <a:endParaRPr/>
          </a:p>
          <a:p>
            <a:pPr indent="-5143500" lvl="1" marL="5372100" rtl="0" algn="just">
              <a:lnSpc>
                <a:spcPct val="90000"/>
              </a:lnSpc>
              <a:spcBef>
                <a:spcPts val="500"/>
              </a:spcBef>
              <a:spcAft>
                <a:spcPts val="0"/>
              </a:spcAft>
              <a:buClr>
                <a:schemeClr val="dk1"/>
              </a:buClr>
              <a:buSzPts val="2400"/>
              <a:buNone/>
            </a:pPr>
            <a:r>
              <a:t/>
            </a:r>
            <a:endParaRPr/>
          </a:p>
        </p:txBody>
      </p:sp>
      <p:pic>
        <p:nvPicPr>
          <p:cNvPr descr="A screenshot of a computer screen&#10;&#10;Description automatically generated" id="455" name="Google Shape;455;p30"/>
          <p:cNvPicPr preferRelativeResize="0"/>
          <p:nvPr/>
        </p:nvPicPr>
        <p:blipFill rotWithShape="1">
          <a:blip r:embed="rId3">
            <a:alphaModFix/>
          </a:blip>
          <a:srcRect b="0" l="0" r="0" t="0"/>
          <a:stretch/>
        </p:blipFill>
        <p:spPr>
          <a:xfrm>
            <a:off x="932890" y="1983721"/>
            <a:ext cx="5003427" cy="4190441"/>
          </a:xfrm>
          <a:prstGeom prst="rect">
            <a:avLst/>
          </a:prstGeom>
          <a:noFill/>
          <a:ln>
            <a:noFill/>
          </a:ln>
        </p:spPr>
      </p:pic>
      <p:pic>
        <p:nvPicPr>
          <p:cNvPr descr="Upward trend with solid fill" id="456" name="Google Shape;456;p30"/>
          <p:cNvPicPr preferRelativeResize="0"/>
          <p:nvPr/>
        </p:nvPicPr>
        <p:blipFill rotWithShape="1">
          <a:blip r:embed="rId4">
            <a:alphaModFix/>
          </a:blip>
          <a:srcRect b="0" l="0" r="0" t="0"/>
          <a:stretch/>
        </p:blipFill>
        <p:spPr>
          <a:xfrm>
            <a:off x="2241" y="5504330"/>
            <a:ext cx="1396254" cy="1351429"/>
          </a:xfrm>
          <a:prstGeom prst="rect">
            <a:avLst/>
          </a:prstGeom>
          <a:noFill/>
          <a:ln>
            <a:noFill/>
          </a:ln>
        </p:spPr>
      </p:pic>
      <p:pic>
        <p:nvPicPr>
          <p:cNvPr descr="Gears with solid fill" id="457" name="Google Shape;457;p30"/>
          <p:cNvPicPr preferRelativeResize="0"/>
          <p:nvPr/>
        </p:nvPicPr>
        <p:blipFill rotWithShape="1">
          <a:blip r:embed="rId5">
            <a:alphaModFix/>
          </a:blip>
          <a:srcRect b="0" l="0" r="0" t="0"/>
          <a:stretch/>
        </p:blipFill>
        <p:spPr>
          <a:xfrm>
            <a:off x="10188388" y="-8965"/>
            <a:ext cx="1721221" cy="1732429"/>
          </a:xfrm>
          <a:prstGeom prst="rect">
            <a:avLst/>
          </a:prstGeom>
          <a:noFill/>
          <a:ln>
            <a:noFill/>
          </a:ln>
        </p:spPr>
      </p:pic>
      <p:pic>
        <p:nvPicPr>
          <p:cNvPr descr="Mathematics with solid fill" id="458" name="Google Shape;458;p30"/>
          <p:cNvPicPr preferRelativeResize="0"/>
          <p:nvPr/>
        </p:nvPicPr>
        <p:blipFill rotWithShape="1">
          <a:blip r:embed="rId6">
            <a:alphaModFix/>
          </a:blip>
          <a:srcRect b="0" l="0" r="0" t="0"/>
          <a:stretch/>
        </p:blipFill>
        <p:spPr>
          <a:xfrm>
            <a:off x="11053356" y="5743459"/>
            <a:ext cx="973178" cy="113006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31"/>
          <p:cNvSpPr txBox="1"/>
          <p:nvPr>
            <p:ph type="title"/>
          </p:nvPr>
        </p:nvSpPr>
        <p:spPr>
          <a:xfrm>
            <a:off x="838200" y="365125"/>
            <a:ext cx="10515600" cy="1325563"/>
          </a:xfrm>
          <a:prstGeom prst="rect">
            <a:avLst/>
          </a:prstGeom>
          <a:solidFill>
            <a:srgbClr val="EDECDF"/>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45B0E1"/>
              </a:buClr>
              <a:buSzPts val="4400"/>
              <a:buFont typeface="Play"/>
              <a:buNone/>
            </a:pPr>
            <a:r>
              <a:rPr b="1" lang="en-US">
                <a:solidFill>
                  <a:srgbClr val="45B0E1"/>
                </a:solidFill>
              </a:rPr>
              <a:t>03 : Machine Learning</a:t>
            </a:r>
            <a:endParaRPr/>
          </a:p>
        </p:txBody>
      </p:sp>
      <p:sp>
        <p:nvSpPr>
          <p:cNvPr id="464" name="Google Shape;464;p31"/>
          <p:cNvSpPr txBox="1"/>
          <p:nvPr>
            <p:ph idx="1" type="body"/>
          </p:nvPr>
        </p:nvSpPr>
        <p:spPr>
          <a:xfrm>
            <a:off x="838200" y="1500655"/>
            <a:ext cx="10515600" cy="4676308"/>
          </a:xfrm>
          <a:prstGeom prst="rect">
            <a:avLst/>
          </a:prstGeom>
          <a:solidFill>
            <a:srgbClr val="E4E6D3">
              <a:alpha val="21960"/>
            </a:srgbClr>
          </a:solid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Methodology : Implementasi Model Machine Learning</a:t>
            </a:r>
            <a:endParaRPr/>
          </a:p>
          <a:p>
            <a:pPr indent="0" lvl="0" marL="5600700" rtl="0" algn="l">
              <a:lnSpc>
                <a:spcPct val="90000"/>
              </a:lnSpc>
              <a:spcBef>
                <a:spcPts val="1000"/>
              </a:spcBef>
              <a:spcAft>
                <a:spcPts val="0"/>
              </a:spcAft>
              <a:buClr>
                <a:schemeClr val="dk1"/>
              </a:buClr>
              <a:buSzPts val="1800"/>
              <a:buNone/>
            </a:pPr>
            <a:r>
              <a:rPr lang="en-US" sz="1800"/>
              <a:t>Analisa :</a:t>
            </a:r>
            <a:endParaRPr/>
          </a:p>
          <a:p>
            <a:pPr indent="-342900" lvl="0" marL="5943600" rtl="0" algn="l">
              <a:lnSpc>
                <a:spcPct val="90000"/>
              </a:lnSpc>
              <a:spcBef>
                <a:spcPts val="1000"/>
              </a:spcBef>
              <a:spcAft>
                <a:spcPts val="0"/>
              </a:spcAft>
              <a:buSzPts val="1800"/>
              <a:buChar char="●"/>
            </a:pPr>
            <a:r>
              <a:rPr lang="en-US" sz="1800"/>
              <a:t>Setelah melakukan train_test_split  data (80:20) dan menerapkan StandardScaler, maka dibuat sebuah fungsi regresi : model_training_score(model)   untuk menghitung nilai Mean Squared Error (MSE) dan Mean Absolute Error (MAE). </a:t>
            </a:r>
            <a:endParaRPr sz="1800"/>
          </a:p>
          <a:p>
            <a:pPr indent="-342900" lvl="0" marL="5943600" rtl="0" algn="l">
              <a:lnSpc>
                <a:spcPct val="90000"/>
              </a:lnSpc>
              <a:spcBef>
                <a:spcPts val="0"/>
              </a:spcBef>
              <a:spcAft>
                <a:spcPts val="0"/>
              </a:spcAft>
              <a:buSzPts val="1800"/>
              <a:buChar char="●"/>
            </a:pPr>
            <a:r>
              <a:rPr lang="en-US" sz="1800"/>
              <a:t>Pada tabel disamping dapat disimpulkan bahwa model Random Forest Regressor menghasilkan nilai MSE dan MAE terbaik .</a:t>
            </a:r>
            <a:endParaRPr sz="1800"/>
          </a:p>
          <a:p>
            <a:pPr indent="-342900" lvl="0" marL="5943600" rtl="0" algn="l">
              <a:lnSpc>
                <a:spcPct val="90000"/>
              </a:lnSpc>
              <a:spcBef>
                <a:spcPts val="0"/>
              </a:spcBef>
              <a:spcAft>
                <a:spcPts val="0"/>
              </a:spcAft>
              <a:buSzPts val="1800"/>
              <a:buChar char="●"/>
            </a:pPr>
            <a:r>
              <a:rPr lang="en-US" sz="1800"/>
              <a:t>Kriteria terbaik adalah nilai yang paling kecil atau mendekati 0. Tahap selanjutnya akan dilakukan optimasi model terbaik(Hyperparameter Tuning).</a:t>
            </a:r>
            <a:endParaRPr/>
          </a:p>
        </p:txBody>
      </p:sp>
      <p:graphicFrame>
        <p:nvGraphicFramePr>
          <p:cNvPr id="465" name="Google Shape;465;p31"/>
          <p:cNvGraphicFramePr/>
          <p:nvPr/>
        </p:nvGraphicFramePr>
        <p:xfrm>
          <a:off x="952500" y="2073088"/>
          <a:ext cx="3000000" cy="3000000"/>
        </p:xfrm>
        <a:graphic>
          <a:graphicData uri="http://schemas.openxmlformats.org/drawingml/2006/table">
            <a:tbl>
              <a:tblPr bandRow="1" firstRow="1">
                <a:noFill/>
                <a:tableStyleId>{27E1F558-2207-48D2-94C2-1ADC998A6716}</a:tableStyleId>
              </a:tblPr>
              <a:tblGrid>
                <a:gridCol w="1803050"/>
                <a:gridCol w="1803050"/>
                <a:gridCol w="1803050"/>
              </a:tblGrid>
              <a:tr h="418075">
                <a:tc>
                  <a:txBody>
                    <a:bodyPr/>
                    <a:lstStyle/>
                    <a:p>
                      <a:pPr indent="0" lvl="0" marL="0" marR="0" rtl="0" algn="ctr">
                        <a:spcBef>
                          <a:spcPts val="0"/>
                        </a:spcBef>
                        <a:spcAft>
                          <a:spcPts val="0"/>
                        </a:spcAft>
                        <a:buNone/>
                      </a:pPr>
                      <a:r>
                        <a:rPr lang="en-US" sz="1800"/>
                        <a:t>Model</a:t>
                      </a:r>
                      <a:endParaRPr/>
                    </a:p>
                  </a:txBody>
                  <a:tcPr marT="45725" marB="45725" marR="91450" marL="91450"/>
                </a:tc>
                <a:tc>
                  <a:txBody>
                    <a:bodyPr/>
                    <a:lstStyle/>
                    <a:p>
                      <a:pPr indent="0" lvl="0" marL="0" marR="0" rtl="0" algn="ctr">
                        <a:spcBef>
                          <a:spcPts val="0"/>
                        </a:spcBef>
                        <a:spcAft>
                          <a:spcPts val="0"/>
                        </a:spcAft>
                        <a:buNone/>
                      </a:pPr>
                      <a:r>
                        <a:rPr lang="en-US" sz="1800"/>
                        <a:t>MSE value</a:t>
                      </a:r>
                      <a:endParaRPr/>
                    </a:p>
                  </a:txBody>
                  <a:tcPr marT="45725" marB="45725" marR="91450" marL="91450"/>
                </a:tc>
                <a:tc>
                  <a:txBody>
                    <a:bodyPr/>
                    <a:lstStyle/>
                    <a:p>
                      <a:pPr indent="0" lvl="0" marL="0" marR="0" rtl="0" algn="ctr">
                        <a:spcBef>
                          <a:spcPts val="0"/>
                        </a:spcBef>
                        <a:spcAft>
                          <a:spcPts val="0"/>
                        </a:spcAft>
                        <a:buNone/>
                      </a:pPr>
                      <a:r>
                        <a:rPr lang="en-US" sz="1800"/>
                        <a:t>MAE value</a:t>
                      </a:r>
                      <a:endParaRPr/>
                    </a:p>
                  </a:txBody>
                  <a:tcPr marT="45725" marB="45725" marR="91450" marL="91450"/>
                </a:tc>
              </a:tr>
              <a:tr h="418075">
                <a:tc>
                  <a:txBody>
                    <a:bodyPr/>
                    <a:lstStyle/>
                    <a:p>
                      <a:pPr indent="0" lvl="0" marL="0" marR="0" rtl="0" algn="l">
                        <a:spcBef>
                          <a:spcPts val="0"/>
                        </a:spcBef>
                        <a:spcAft>
                          <a:spcPts val="0"/>
                        </a:spcAft>
                        <a:buNone/>
                      </a:pPr>
                      <a:r>
                        <a:rPr lang="en-US" sz="1800"/>
                        <a:t>Random Forest</a:t>
                      </a:r>
                      <a:endParaRPr/>
                    </a:p>
                  </a:txBody>
                  <a:tcPr marT="45725" marB="45725" marR="91450" marL="91450"/>
                </a:tc>
                <a:tc>
                  <a:txBody>
                    <a:bodyPr/>
                    <a:lstStyle/>
                    <a:p>
                      <a:pPr indent="0" lvl="0" marL="0" marR="0" rtl="0" algn="l">
                        <a:spcBef>
                          <a:spcPts val="0"/>
                        </a:spcBef>
                        <a:spcAft>
                          <a:spcPts val="0"/>
                        </a:spcAft>
                        <a:buNone/>
                      </a:pPr>
                      <a:r>
                        <a:rPr lang="en-US" sz="1800"/>
                        <a:t>0.18240</a:t>
                      </a:r>
                      <a:endParaRPr/>
                    </a:p>
                  </a:txBody>
                  <a:tcPr marT="45725" marB="45725" marR="91450" marL="91450"/>
                </a:tc>
                <a:tc>
                  <a:txBody>
                    <a:bodyPr/>
                    <a:lstStyle/>
                    <a:p>
                      <a:pPr indent="0" lvl="0" marL="0" marR="0" rtl="0" algn="l">
                        <a:spcBef>
                          <a:spcPts val="0"/>
                        </a:spcBef>
                        <a:spcAft>
                          <a:spcPts val="0"/>
                        </a:spcAft>
                        <a:buNone/>
                      </a:pPr>
                      <a:r>
                        <a:rPr lang="en-US" sz="1800"/>
                        <a:t>0.26103</a:t>
                      </a:r>
                      <a:endParaRPr/>
                    </a:p>
                  </a:txBody>
                  <a:tcPr marT="45725" marB="45725" marR="91450" marL="91450"/>
                </a:tc>
              </a:tr>
              <a:tr h="418075">
                <a:tc>
                  <a:txBody>
                    <a:bodyPr/>
                    <a:lstStyle/>
                    <a:p>
                      <a:pPr indent="0" lvl="0" marL="0" marR="0" rtl="0" algn="l">
                        <a:spcBef>
                          <a:spcPts val="0"/>
                        </a:spcBef>
                        <a:spcAft>
                          <a:spcPts val="0"/>
                        </a:spcAft>
                        <a:buNone/>
                      </a:pPr>
                      <a:r>
                        <a:rPr lang="en-US" sz="1800"/>
                        <a:t>Lasso </a:t>
                      </a:r>
                      <a:endParaRPr/>
                    </a:p>
                  </a:txBody>
                  <a:tcPr marT="45725" marB="45725" marR="91450" marL="91450"/>
                </a:tc>
                <a:tc>
                  <a:txBody>
                    <a:bodyPr/>
                    <a:lstStyle/>
                    <a:p>
                      <a:pPr indent="0" lvl="0" marL="0" marR="0" rtl="0" algn="l">
                        <a:spcBef>
                          <a:spcPts val="0"/>
                        </a:spcBef>
                        <a:spcAft>
                          <a:spcPts val="0"/>
                        </a:spcAft>
                        <a:buNone/>
                      </a:pPr>
                      <a:r>
                        <a:rPr lang="en-US" sz="1800"/>
                        <a:t>0.39266</a:t>
                      </a:r>
                      <a:endParaRPr/>
                    </a:p>
                  </a:txBody>
                  <a:tcPr marT="45725" marB="45725" marR="91450" marL="91450"/>
                </a:tc>
                <a:tc>
                  <a:txBody>
                    <a:bodyPr/>
                    <a:lstStyle/>
                    <a:p>
                      <a:pPr indent="0" lvl="0" marL="0" marR="0" rtl="0" algn="l">
                        <a:spcBef>
                          <a:spcPts val="0"/>
                        </a:spcBef>
                        <a:spcAft>
                          <a:spcPts val="0"/>
                        </a:spcAft>
                        <a:buNone/>
                      </a:pPr>
                      <a:r>
                        <a:rPr lang="en-US" sz="1800"/>
                        <a:t>0.44183</a:t>
                      </a:r>
                      <a:endParaRPr/>
                    </a:p>
                  </a:txBody>
                  <a:tcPr marT="45725" marB="45725" marR="91450" marL="91450"/>
                </a:tc>
              </a:tr>
              <a:tr h="418075">
                <a:tc>
                  <a:txBody>
                    <a:bodyPr/>
                    <a:lstStyle/>
                    <a:p>
                      <a:pPr indent="0" lvl="0" marL="0" marR="0" rtl="0" algn="l">
                        <a:spcBef>
                          <a:spcPts val="0"/>
                        </a:spcBef>
                        <a:spcAft>
                          <a:spcPts val="0"/>
                        </a:spcAft>
                        <a:buNone/>
                      </a:pPr>
                      <a:r>
                        <a:rPr lang="en-US" sz="1800"/>
                        <a:t>SVR</a:t>
                      </a:r>
                      <a:endParaRPr/>
                    </a:p>
                  </a:txBody>
                  <a:tcPr marT="45725" marB="45725" marR="91450" marL="91450"/>
                </a:tc>
                <a:tc>
                  <a:txBody>
                    <a:bodyPr/>
                    <a:lstStyle/>
                    <a:p>
                      <a:pPr indent="0" lvl="0" marL="0" marR="0" rtl="0" algn="l">
                        <a:spcBef>
                          <a:spcPts val="0"/>
                        </a:spcBef>
                        <a:spcAft>
                          <a:spcPts val="0"/>
                        </a:spcAft>
                        <a:buNone/>
                      </a:pPr>
                      <a:r>
                        <a:rPr lang="en-US" sz="1800"/>
                        <a:t>0.30838</a:t>
                      </a:r>
                      <a:endParaRPr/>
                    </a:p>
                  </a:txBody>
                  <a:tcPr marT="45725" marB="45725" marR="91450" marL="91450"/>
                </a:tc>
                <a:tc>
                  <a:txBody>
                    <a:bodyPr/>
                    <a:lstStyle/>
                    <a:p>
                      <a:pPr indent="0" lvl="0" marL="0" marR="0" rtl="0" algn="l">
                        <a:spcBef>
                          <a:spcPts val="0"/>
                        </a:spcBef>
                        <a:spcAft>
                          <a:spcPts val="0"/>
                        </a:spcAft>
                        <a:buNone/>
                      </a:pPr>
                      <a:r>
                        <a:rPr lang="en-US" sz="1800"/>
                        <a:t>0.31980</a:t>
                      </a:r>
                      <a:endParaRPr/>
                    </a:p>
                  </a:txBody>
                  <a:tcPr marT="45725" marB="45725" marR="91450" marL="91450"/>
                </a:tc>
              </a:tr>
              <a:tr h="418075">
                <a:tc>
                  <a:txBody>
                    <a:bodyPr/>
                    <a:lstStyle/>
                    <a:p>
                      <a:pPr indent="0" lvl="0" marL="0" marR="0" rtl="0" algn="l">
                        <a:spcBef>
                          <a:spcPts val="0"/>
                        </a:spcBef>
                        <a:spcAft>
                          <a:spcPts val="0"/>
                        </a:spcAft>
                        <a:buNone/>
                      </a:pPr>
                      <a:r>
                        <a:rPr lang="en-US" sz="1800"/>
                        <a:t>SGR</a:t>
                      </a:r>
                      <a:endParaRPr/>
                    </a:p>
                  </a:txBody>
                  <a:tcPr marT="45725" marB="45725" marR="91450" marL="91450"/>
                </a:tc>
                <a:tc>
                  <a:txBody>
                    <a:bodyPr/>
                    <a:lstStyle/>
                    <a:p>
                      <a:pPr indent="0" lvl="0" marL="0" marR="0" rtl="0" algn="l">
                        <a:spcBef>
                          <a:spcPts val="0"/>
                        </a:spcBef>
                        <a:spcAft>
                          <a:spcPts val="0"/>
                        </a:spcAft>
                        <a:buNone/>
                      </a:pPr>
                      <a:r>
                        <a:rPr lang="en-US" sz="1800"/>
                        <a:t>0.34484</a:t>
                      </a:r>
                      <a:endParaRPr/>
                    </a:p>
                  </a:txBody>
                  <a:tcPr marT="45725" marB="45725" marR="91450" marL="91450"/>
                </a:tc>
                <a:tc>
                  <a:txBody>
                    <a:bodyPr/>
                    <a:lstStyle/>
                    <a:p>
                      <a:pPr indent="0" lvl="0" marL="0" marR="0" rtl="0" algn="l">
                        <a:spcBef>
                          <a:spcPts val="0"/>
                        </a:spcBef>
                        <a:spcAft>
                          <a:spcPts val="0"/>
                        </a:spcAft>
                        <a:buNone/>
                      </a:pPr>
                      <a:r>
                        <a:rPr lang="en-US" sz="1800"/>
                        <a:t>0.39334</a:t>
                      </a:r>
                      <a:endParaRPr/>
                    </a:p>
                  </a:txBody>
                  <a:tcPr marT="45725" marB="45725" marR="91450" marL="91450"/>
                </a:tc>
              </a:tr>
              <a:tr h="418075">
                <a:tc>
                  <a:txBody>
                    <a:bodyPr/>
                    <a:lstStyle/>
                    <a:p>
                      <a:pPr indent="0" lvl="0" marL="0" marR="0" rtl="0" algn="l">
                        <a:spcBef>
                          <a:spcPts val="0"/>
                        </a:spcBef>
                        <a:spcAft>
                          <a:spcPts val="0"/>
                        </a:spcAft>
                        <a:buNone/>
                      </a:pPr>
                      <a:r>
                        <a:rPr lang="en-US" sz="1800"/>
                        <a:t>Gaussian</a:t>
                      </a:r>
                      <a:endParaRPr/>
                    </a:p>
                  </a:txBody>
                  <a:tcPr marT="45725" marB="45725" marR="91450" marL="91450"/>
                </a:tc>
                <a:tc>
                  <a:txBody>
                    <a:bodyPr/>
                    <a:lstStyle/>
                    <a:p>
                      <a:pPr indent="0" lvl="0" marL="0" marR="0" rtl="0" algn="l">
                        <a:spcBef>
                          <a:spcPts val="0"/>
                        </a:spcBef>
                        <a:spcAft>
                          <a:spcPts val="0"/>
                        </a:spcAft>
                        <a:buNone/>
                      </a:pPr>
                      <a:r>
                        <a:rPr lang="en-US" sz="1800"/>
                        <a:t>0.34060</a:t>
                      </a:r>
                      <a:endParaRPr/>
                    </a:p>
                  </a:txBody>
                  <a:tcPr marT="45725" marB="45725" marR="91450" marL="91450"/>
                </a:tc>
                <a:tc>
                  <a:txBody>
                    <a:bodyPr/>
                    <a:lstStyle/>
                    <a:p>
                      <a:pPr indent="0" lvl="0" marL="0" marR="0" rtl="0" algn="l">
                        <a:spcBef>
                          <a:spcPts val="0"/>
                        </a:spcBef>
                        <a:spcAft>
                          <a:spcPts val="0"/>
                        </a:spcAft>
                        <a:buNone/>
                      </a:pPr>
                      <a:r>
                        <a:rPr lang="en-US" sz="1800"/>
                        <a:t>0.39140</a:t>
                      </a:r>
                      <a:endParaRPr/>
                    </a:p>
                  </a:txBody>
                  <a:tcPr marT="45725" marB="45725" marR="91450" marL="91450"/>
                </a:tc>
              </a:tr>
              <a:tr h="418075">
                <a:tc>
                  <a:txBody>
                    <a:bodyPr/>
                    <a:lstStyle/>
                    <a:p>
                      <a:pPr indent="0" lvl="0" marL="0" marR="0" rtl="0" algn="l">
                        <a:spcBef>
                          <a:spcPts val="0"/>
                        </a:spcBef>
                        <a:spcAft>
                          <a:spcPts val="0"/>
                        </a:spcAft>
                        <a:buNone/>
                      </a:pPr>
                      <a:r>
                        <a:rPr lang="en-US" sz="1800"/>
                        <a:t>Decission Tree</a:t>
                      </a:r>
                      <a:endParaRPr/>
                    </a:p>
                  </a:txBody>
                  <a:tcPr marT="45725" marB="45725" marR="91450" marL="91450"/>
                </a:tc>
                <a:tc>
                  <a:txBody>
                    <a:bodyPr/>
                    <a:lstStyle/>
                    <a:p>
                      <a:pPr indent="0" lvl="0" marL="0" marR="0" rtl="0" algn="l">
                        <a:spcBef>
                          <a:spcPts val="0"/>
                        </a:spcBef>
                        <a:spcAft>
                          <a:spcPts val="0"/>
                        </a:spcAft>
                        <a:buNone/>
                      </a:pPr>
                      <a:r>
                        <a:rPr lang="en-US" sz="1800"/>
                        <a:t>0.27261</a:t>
                      </a:r>
                      <a:endParaRPr/>
                    </a:p>
                  </a:txBody>
                  <a:tcPr marT="45725" marB="45725" marR="91450" marL="91450"/>
                </a:tc>
                <a:tc>
                  <a:txBody>
                    <a:bodyPr/>
                    <a:lstStyle/>
                    <a:p>
                      <a:pPr indent="0" lvl="0" marL="0" marR="0" rtl="0" algn="l">
                        <a:spcBef>
                          <a:spcPts val="0"/>
                        </a:spcBef>
                        <a:spcAft>
                          <a:spcPts val="0"/>
                        </a:spcAft>
                        <a:buNone/>
                      </a:pPr>
                      <a:r>
                        <a:rPr lang="en-US" sz="1800"/>
                        <a:t>0.29394</a:t>
                      </a:r>
                      <a:endParaRPr/>
                    </a:p>
                  </a:txBody>
                  <a:tcPr marT="45725" marB="45725" marR="91450" marL="91450"/>
                </a:tc>
              </a:tr>
              <a:tr h="418075">
                <a:tc>
                  <a:txBody>
                    <a:bodyPr/>
                    <a:lstStyle/>
                    <a:p>
                      <a:pPr indent="0" lvl="0" marL="0" marR="0" rtl="0" algn="l">
                        <a:spcBef>
                          <a:spcPts val="0"/>
                        </a:spcBef>
                        <a:spcAft>
                          <a:spcPts val="0"/>
                        </a:spcAft>
                        <a:buClr>
                          <a:schemeClr val="dk1"/>
                        </a:buClr>
                        <a:buSzPts val="1800"/>
                        <a:buFont typeface="Arial"/>
                        <a:buNone/>
                      </a:pPr>
                      <a:r>
                        <a:rPr lang="en-US" sz="1800"/>
                        <a:t>K Neighbors</a:t>
                      </a:r>
                      <a:endParaRPr/>
                    </a:p>
                  </a:txBody>
                  <a:tcPr marT="45725" marB="45725" marR="91450" marL="91450"/>
                </a:tc>
                <a:tc>
                  <a:txBody>
                    <a:bodyPr/>
                    <a:lstStyle/>
                    <a:p>
                      <a:pPr indent="0" lvl="0" marL="0" marR="0" rtl="0" algn="l">
                        <a:spcBef>
                          <a:spcPts val="0"/>
                        </a:spcBef>
                        <a:spcAft>
                          <a:spcPts val="0"/>
                        </a:spcAft>
                        <a:buClr>
                          <a:schemeClr val="dk1"/>
                        </a:buClr>
                        <a:buSzPts val="1800"/>
                        <a:buFont typeface="Arial"/>
                        <a:buNone/>
                      </a:pPr>
                      <a:r>
                        <a:rPr lang="en-US" sz="1800"/>
                        <a:t>0.27052</a:t>
                      </a:r>
                      <a:endParaRPr/>
                    </a:p>
                  </a:txBody>
                  <a:tcPr marT="45725" marB="45725" marR="91450" marL="91450"/>
                </a:tc>
                <a:tc>
                  <a:txBody>
                    <a:bodyPr/>
                    <a:lstStyle/>
                    <a:p>
                      <a:pPr indent="0" lvl="0" marL="0" marR="0" rtl="0" algn="l">
                        <a:spcBef>
                          <a:spcPts val="0"/>
                        </a:spcBef>
                        <a:spcAft>
                          <a:spcPts val="0"/>
                        </a:spcAft>
                        <a:buClr>
                          <a:schemeClr val="dk1"/>
                        </a:buClr>
                        <a:buSzPts val="1800"/>
                        <a:buFont typeface="Arial"/>
                        <a:buNone/>
                      </a:pPr>
                      <a:r>
                        <a:rPr lang="en-US" sz="1800"/>
                        <a:t>0.30882</a:t>
                      </a:r>
                      <a:endParaRPr/>
                    </a:p>
                  </a:txBody>
                  <a:tcPr marT="45725" marB="45725" marR="91450" marL="91450"/>
                </a:tc>
              </a:tr>
              <a:tr h="418075">
                <a:tc>
                  <a:txBody>
                    <a:bodyPr/>
                    <a:lstStyle/>
                    <a:p>
                      <a:pPr indent="0" lvl="0" marL="0" marR="0" rtl="0" algn="l">
                        <a:spcBef>
                          <a:spcPts val="0"/>
                        </a:spcBef>
                        <a:spcAft>
                          <a:spcPts val="0"/>
                        </a:spcAft>
                        <a:buClr>
                          <a:schemeClr val="dk1"/>
                        </a:buClr>
                        <a:buSzPts val="1800"/>
                        <a:buFont typeface="Arial"/>
                        <a:buNone/>
                      </a:pPr>
                      <a:r>
                        <a:rPr lang="en-US" sz="1800"/>
                        <a:t>Ridge</a:t>
                      </a:r>
                      <a:endParaRPr/>
                    </a:p>
                  </a:txBody>
                  <a:tcPr marT="45725" marB="45725" marR="91450" marL="91450"/>
                </a:tc>
                <a:tc>
                  <a:txBody>
                    <a:bodyPr/>
                    <a:lstStyle/>
                    <a:p>
                      <a:pPr indent="0" lvl="0" marL="0" marR="0" rtl="0" algn="l">
                        <a:spcBef>
                          <a:spcPts val="0"/>
                        </a:spcBef>
                        <a:spcAft>
                          <a:spcPts val="0"/>
                        </a:spcAft>
                        <a:buClr>
                          <a:schemeClr val="dk1"/>
                        </a:buClr>
                        <a:buSzPts val="1800"/>
                        <a:buFont typeface="Arial"/>
                        <a:buNone/>
                      </a:pPr>
                      <a:r>
                        <a:rPr lang="en-US" sz="1800"/>
                        <a:t>0.34070</a:t>
                      </a:r>
                      <a:endParaRPr/>
                    </a:p>
                  </a:txBody>
                  <a:tcPr marT="45725" marB="45725" marR="91450" marL="91450"/>
                </a:tc>
                <a:tc>
                  <a:txBody>
                    <a:bodyPr/>
                    <a:lstStyle/>
                    <a:p>
                      <a:pPr indent="0" lvl="0" marL="0" marR="0" rtl="0" algn="l">
                        <a:spcBef>
                          <a:spcPts val="0"/>
                        </a:spcBef>
                        <a:spcAft>
                          <a:spcPts val="0"/>
                        </a:spcAft>
                        <a:buClr>
                          <a:schemeClr val="dk1"/>
                        </a:buClr>
                        <a:buSzPts val="1800"/>
                        <a:buFont typeface="Arial"/>
                        <a:buNone/>
                      </a:pPr>
                      <a:r>
                        <a:rPr lang="en-US" sz="1800"/>
                        <a:t>0.39053</a:t>
                      </a:r>
                      <a:endParaRPr/>
                    </a:p>
                  </a:txBody>
                  <a:tcPr marT="45725" marB="45725" marR="91450" marL="91450"/>
                </a:tc>
              </a:tr>
            </a:tbl>
          </a:graphicData>
        </a:graphic>
      </p:graphicFrame>
      <p:pic>
        <p:nvPicPr>
          <p:cNvPr descr="Upward trend with solid fill" id="466" name="Google Shape;466;p31"/>
          <p:cNvPicPr preferRelativeResize="0"/>
          <p:nvPr/>
        </p:nvPicPr>
        <p:blipFill rotWithShape="1">
          <a:blip r:embed="rId3">
            <a:alphaModFix/>
          </a:blip>
          <a:srcRect b="0" l="0" r="0" t="0"/>
          <a:stretch/>
        </p:blipFill>
        <p:spPr>
          <a:xfrm>
            <a:off x="2241" y="5504330"/>
            <a:ext cx="1620371" cy="1351429"/>
          </a:xfrm>
          <a:prstGeom prst="rect">
            <a:avLst/>
          </a:prstGeom>
          <a:noFill/>
          <a:ln>
            <a:noFill/>
          </a:ln>
        </p:spPr>
      </p:pic>
      <p:pic>
        <p:nvPicPr>
          <p:cNvPr descr="Gears with solid fill" id="467" name="Google Shape;467;p31"/>
          <p:cNvPicPr preferRelativeResize="0"/>
          <p:nvPr/>
        </p:nvPicPr>
        <p:blipFill rotWithShape="1">
          <a:blip r:embed="rId4">
            <a:alphaModFix/>
          </a:blip>
          <a:srcRect b="0" l="0" r="0" t="0"/>
          <a:stretch/>
        </p:blipFill>
        <p:spPr>
          <a:xfrm>
            <a:off x="10188388" y="-8965"/>
            <a:ext cx="2001368" cy="1732429"/>
          </a:xfrm>
          <a:prstGeom prst="rect">
            <a:avLst/>
          </a:prstGeom>
          <a:noFill/>
          <a:ln>
            <a:noFill/>
          </a:ln>
        </p:spPr>
      </p:pic>
      <p:pic>
        <p:nvPicPr>
          <p:cNvPr descr="Mathematics with solid fill" id="468" name="Google Shape;468;p31"/>
          <p:cNvPicPr preferRelativeResize="0"/>
          <p:nvPr/>
        </p:nvPicPr>
        <p:blipFill rotWithShape="1">
          <a:blip r:embed="rId5">
            <a:alphaModFix/>
          </a:blip>
          <a:srcRect b="0" l="0" r="0" t="0"/>
          <a:stretch/>
        </p:blipFill>
        <p:spPr>
          <a:xfrm>
            <a:off x="10728385" y="5732253"/>
            <a:ext cx="1130060" cy="113006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32"/>
          <p:cNvSpPr txBox="1"/>
          <p:nvPr>
            <p:ph type="title"/>
          </p:nvPr>
        </p:nvSpPr>
        <p:spPr>
          <a:xfrm>
            <a:off x="815789" y="365125"/>
            <a:ext cx="11187952" cy="1347974"/>
          </a:xfrm>
          <a:prstGeom prst="rect">
            <a:avLst/>
          </a:prstGeom>
          <a:solidFill>
            <a:srgbClr val="EDECDF"/>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45B0E1"/>
              </a:buClr>
              <a:buSzPts val="4400"/>
              <a:buFont typeface="Play"/>
              <a:buNone/>
            </a:pPr>
            <a:r>
              <a:rPr b="1" lang="en-US">
                <a:solidFill>
                  <a:srgbClr val="45B0E1"/>
                </a:solidFill>
              </a:rPr>
              <a:t>03 : Machine Learning</a:t>
            </a:r>
            <a:endParaRPr/>
          </a:p>
        </p:txBody>
      </p:sp>
      <p:sp>
        <p:nvSpPr>
          <p:cNvPr id="474" name="Google Shape;474;p32"/>
          <p:cNvSpPr txBox="1"/>
          <p:nvPr>
            <p:ph idx="1" type="body"/>
          </p:nvPr>
        </p:nvSpPr>
        <p:spPr>
          <a:xfrm>
            <a:off x="838200" y="1825625"/>
            <a:ext cx="11176800" cy="4908600"/>
          </a:xfrm>
          <a:prstGeom prst="rect">
            <a:avLst/>
          </a:prstGeom>
          <a:solidFill>
            <a:srgbClr val="E4E6D3">
              <a:alpha val="21960"/>
            </a:srgbClr>
          </a:solidFill>
          <a:ln>
            <a:noFill/>
          </a:ln>
        </p:spPr>
        <p:txBody>
          <a:bodyPr anchorCtr="0" anchor="t" bIns="45700" lIns="91425" spcFirstLastPara="1" rIns="91425" wrap="square" tIns="45700">
            <a:normAutofit fontScale="55000" lnSpcReduction="20000"/>
          </a:bodyPr>
          <a:lstStyle/>
          <a:p>
            <a:pPr indent="0" lvl="0" marL="0" rtl="0" algn="l">
              <a:lnSpc>
                <a:spcPct val="90000"/>
              </a:lnSpc>
              <a:spcBef>
                <a:spcPts val="0"/>
              </a:spcBef>
              <a:spcAft>
                <a:spcPts val="0"/>
              </a:spcAft>
              <a:buClr>
                <a:schemeClr val="dk1"/>
              </a:buClr>
              <a:buSzPct val="100000"/>
              <a:buNone/>
            </a:pPr>
            <a:r>
              <a:rPr lang="en-US"/>
              <a:t>Evaluation: Hyperparameter Tuning</a:t>
            </a:r>
            <a:endParaRPr/>
          </a:p>
          <a:p>
            <a:pPr indent="0" lvl="0" marL="0" rtl="0" algn="l">
              <a:lnSpc>
                <a:spcPct val="90000"/>
              </a:lnSpc>
              <a:spcBef>
                <a:spcPts val="1000"/>
              </a:spcBef>
              <a:spcAft>
                <a:spcPts val="0"/>
              </a:spcAft>
              <a:buClr>
                <a:schemeClr val="dk1"/>
              </a:buClr>
              <a:buSzPct val="100000"/>
              <a:buNone/>
            </a:pPr>
            <a:r>
              <a:t/>
            </a:r>
            <a:endParaRPr/>
          </a:p>
          <a:p>
            <a:pPr indent="0" lvl="0" marL="7372350" rtl="0" algn="l">
              <a:lnSpc>
                <a:spcPct val="90000"/>
              </a:lnSpc>
              <a:spcBef>
                <a:spcPts val="1000"/>
              </a:spcBef>
              <a:spcAft>
                <a:spcPts val="0"/>
              </a:spcAft>
              <a:buClr>
                <a:schemeClr val="dk1"/>
              </a:buClr>
              <a:buSzPct val="100000"/>
              <a:buNone/>
            </a:pPr>
            <a:r>
              <a:t/>
            </a:r>
            <a:endParaRPr/>
          </a:p>
          <a:p>
            <a:pPr indent="0" lvl="0" marL="7372350" rtl="0" algn="l">
              <a:lnSpc>
                <a:spcPct val="90000"/>
              </a:lnSpc>
              <a:spcBef>
                <a:spcPts val="1000"/>
              </a:spcBef>
              <a:spcAft>
                <a:spcPts val="0"/>
              </a:spcAft>
              <a:buClr>
                <a:schemeClr val="dk1"/>
              </a:buClr>
              <a:buSzPct val="100000"/>
              <a:buNone/>
            </a:pPr>
            <a:r>
              <a:t/>
            </a:r>
            <a:endParaRPr sz="1600"/>
          </a:p>
          <a:p>
            <a:pPr indent="0" lvl="0" marL="7372350" rtl="0" algn="l">
              <a:lnSpc>
                <a:spcPct val="90000"/>
              </a:lnSpc>
              <a:spcBef>
                <a:spcPts val="1000"/>
              </a:spcBef>
              <a:spcAft>
                <a:spcPts val="0"/>
              </a:spcAft>
              <a:buClr>
                <a:schemeClr val="dk1"/>
              </a:buClr>
              <a:buSzPct val="63348"/>
              <a:buNone/>
            </a:pPr>
            <a:r>
              <a:t/>
            </a:r>
            <a:endParaRPr sz="2525"/>
          </a:p>
          <a:p>
            <a:pPr indent="0" lvl="0" marL="7372350" rtl="0" algn="l">
              <a:lnSpc>
                <a:spcPct val="90000"/>
              </a:lnSpc>
              <a:spcBef>
                <a:spcPts val="1000"/>
              </a:spcBef>
              <a:spcAft>
                <a:spcPts val="0"/>
              </a:spcAft>
              <a:buClr>
                <a:schemeClr val="dk1"/>
              </a:buClr>
              <a:buSzPct val="59094"/>
              <a:buNone/>
            </a:pPr>
            <a:r>
              <a:rPr lang="en-US" sz="2707"/>
              <a:t>Analisa:</a:t>
            </a:r>
            <a:endParaRPr sz="2707"/>
          </a:p>
          <a:p>
            <a:pPr indent="-325868" lvl="0" marL="7315200" rtl="0" algn="l">
              <a:lnSpc>
                <a:spcPct val="90000"/>
              </a:lnSpc>
              <a:spcBef>
                <a:spcPts val="1000"/>
              </a:spcBef>
              <a:spcAft>
                <a:spcPts val="0"/>
              </a:spcAft>
              <a:buSzPct val="100000"/>
              <a:buChar char="●"/>
            </a:pPr>
            <a:r>
              <a:rPr lang="en-US" sz="2785"/>
              <a:t>Bar Chart di samping menunjukkan skala nilai MSE dan MAE masing-masing model. Setiap model pada dasarnya sudah menampilkan nilai rata-rata error yang baik pada prediksi yang dilakukan. </a:t>
            </a:r>
            <a:endParaRPr sz="2785"/>
          </a:p>
          <a:p>
            <a:pPr indent="-325868" lvl="0" marL="7315200" rtl="0" algn="l">
              <a:lnSpc>
                <a:spcPct val="90000"/>
              </a:lnSpc>
              <a:spcBef>
                <a:spcPts val="0"/>
              </a:spcBef>
              <a:spcAft>
                <a:spcPts val="0"/>
              </a:spcAft>
              <a:buSzPct val="100000"/>
              <a:buChar char="●"/>
            </a:pPr>
            <a:r>
              <a:rPr lang="en-US" sz="2785"/>
              <a:t>Namun Random Forest Regressor adalah model terbaik di antara semua model yang diterapkan.</a:t>
            </a:r>
            <a:endParaRPr sz="2785"/>
          </a:p>
          <a:p>
            <a:pPr indent="-325868" lvl="0" marL="7315200" rtl="0" algn="l">
              <a:spcBef>
                <a:spcPts val="0"/>
              </a:spcBef>
              <a:spcAft>
                <a:spcPts val="0"/>
              </a:spcAft>
              <a:buSzPct val="100000"/>
              <a:buChar char="●"/>
            </a:pPr>
            <a:r>
              <a:rPr lang="en-US" sz="2785"/>
              <a:t>Setelah melakukan optimasi model menggunakan RandomizedSearchCV, maka didapatkan nilai MSE : 0.16915 dan nilai MAE : 0.23816.</a:t>
            </a:r>
            <a:endParaRPr sz="2785"/>
          </a:p>
          <a:p>
            <a:pPr indent="0" lvl="0" marL="0" rtl="0" algn="l">
              <a:lnSpc>
                <a:spcPct val="90000"/>
              </a:lnSpc>
              <a:spcBef>
                <a:spcPts val="1000"/>
              </a:spcBef>
              <a:spcAft>
                <a:spcPts val="0"/>
              </a:spcAft>
              <a:buClr>
                <a:schemeClr val="dk1"/>
              </a:buClr>
              <a:buSzPct val="84244"/>
              <a:buNone/>
            </a:pPr>
            <a:r>
              <a:t/>
            </a:r>
            <a:endParaRPr sz="3323"/>
          </a:p>
          <a:p>
            <a:pPr indent="0" lvl="0" marL="0" rtl="0" algn="l">
              <a:lnSpc>
                <a:spcPct val="90000"/>
              </a:lnSpc>
              <a:spcBef>
                <a:spcPts val="1000"/>
              </a:spcBef>
              <a:spcAft>
                <a:spcPts val="0"/>
              </a:spcAft>
              <a:buClr>
                <a:schemeClr val="dk1"/>
              </a:buClr>
              <a:buSzPct val="100000"/>
              <a:buNone/>
            </a:pPr>
            <a:r>
              <a:rPr lang="en-US"/>
              <a:t>                              </a:t>
            </a:r>
            <a:endParaRPr/>
          </a:p>
          <a:p>
            <a:pPr indent="0" lvl="0" marL="0" rtl="0" algn="l">
              <a:lnSpc>
                <a:spcPct val="90000"/>
              </a:lnSpc>
              <a:spcBef>
                <a:spcPts val="1000"/>
              </a:spcBef>
              <a:spcAft>
                <a:spcPts val="0"/>
              </a:spcAft>
              <a:buClr>
                <a:schemeClr val="dk1"/>
              </a:buClr>
              <a:buSzPct val="100000"/>
              <a:buNone/>
            </a:pPr>
            <a:r>
              <a:t/>
            </a:r>
            <a:endParaRPr/>
          </a:p>
        </p:txBody>
      </p:sp>
      <p:pic>
        <p:nvPicPr>
          <p:cNvPr descr="A graph of yellow and orange vertical lines&#10;&#10;Description automatically generated" id="475" name="Google Shape;475;p32"/>
          <p:cNvPicPr preferRelativeResize="0"/>
          <p:nvPr/>
        </p:nvPicPr>
        <p:blipFill rotWithShape="1">
          <a:blip r:embed="rId3">
            <a:alphaModFix/>
          </a:blip>
          <a:srcRect b="0" l="0" r="0" t="0"/>
          <a:stretch/>
        </p:blipFill>
        <p:spPr>
          <a:xfrm>
            <a:off x="840449" y="2381050"/>
            <a:ext cx="6916748" cy="3541474"/>
          </a:xfrm>
          <a:prstGeom prst="rect">
            <a:avLst/>
          </a:prstGeom>
          <a:noFill/>
          <a:ln>
            <a:noFill/>
          </a:ln>
        </p:spPr>
      </p:pic>
      <p:graphicFrame>
        <p:nvGraphicFramePr>
          <p:cNvPr id="476" name="Google Shape;476;p32"/>
          <p:cNvGraphicFramePr/>
          <p:nvPr/>
        </p:nvGraphicFramePr>
        <p:xfrm>
          <a:off x="8421445" y="2492906"/>
          <a:ext cx="3000000" cy="3000000"/>
        </p:xfrm>
        <a:graphic>
          <a:graphicData uri="http://schemas.openxmlformats.org/drawingml/2006/table">
            <a:tbl>
              <a:tblPr bandRow="1" firstRow="1">
                <a:noFill/>
                <a:tableStyleId>{27E1F558-2207-48D2-94C2-1ADC998A6716}</a:tableStyleId>
              </a:tblPr>
              <a:tblGrid>
                <a:gridCol w="1154025"/>
                <a:gridCol w="1154025"/>
                <a:gridCol w="1154025"/>
              </a:tblGrid>
              <a:tr h="314575">
                <a:tc>
                  <a:txBody>
                    <a:bodyPr/>
                    <a:lstStyle/>
                    <a:p>
                      <a:pPr indent="0" lvl="0" marL="0" marR="0" rtl="0" algn="ctr">
                        <a:spcBef>
                          <a:spcPts val="0"/>
                        </a:spcBef>
                        <a:spcAft>
                          <a:spcPts val="0"/>
                        </a:spcAft>
                        <a:buNone/>
                      </a:pPr>
                      <a:r>
                        <a:rPr lang="en-US" sz="1400"/>
                        <a:t>Model</a:t>
                      </a:r>
                      <a:endParaRPr/>
                    </a:p>
                  </a:txBody>
                  <a:tcPr marT="45725" marB="45725" marR="91450" marL="91450"/>
                </a:tc>
                <a:tc>
                  <a:txBody>
                    <a:bodyPr/>
                    <a:lstStyle/>
                    <a:p>
                      <a:pPr indent="0" lvl="0" marL="0" marR="0" rtl="0" algn="ctr">
                        <a:spcBef>
                          <a:spcPts val="0"/>
                        </a:spcBef>
                        <a:spcAft>
                          <a:spcPts val="0"/>
                        </a:spcAft>
                        <a:buNone/>
                      </a:pPr>
                      <a:r>
                        <a:rPr lang="en-US" sz="1400"/>
                        <a:t>MSE value</a:t>
                      </a:r>
                      <a:endParaRPr/>
                    </a:p>
                  </a:txBody>
                  <a:tcPr marT="45725" marB="45725" marR="91450" marL="91450"/>
                </a:tc>
                <a:tc>
                  <a:txBody>
                    <a:bodyPr/>
                    <a:lstStyle/>
                    <a:p>
                      <a:pPr indent="0" lvl="0" marL="0" marR="0" rtl="0" algn="ctr">
                        <a:spcBef>
                          <a:spcPts val="0"/>
                        </a:spcBef>
                        <a:spcAft>
                          <a:spcPts val="0"/>
                        </a:spcAft>
                        <a:buNone/>
                      </a:pPr>
                      <a:r>
                        <a:rPr lang="en-US" sz="1400"/>
                        <a:t>MAE value</a:t>
                      </a:r>
                      <a:endParaRPr/>
                    </a:p>
                  </a:txBody>
                  <a:tcPr marT="45725" marB="45725" marR="91450" marL="91450"/>
                </a:tc>
              </a:tr>
              <a:tr h="314575">
                <a:tc>
                  <a:txBody>
                    <a:bodyPr/>
                    <a:lstStyle/>
                    <a:p>
                      <a:pPr indent="0" lvl="0" marL="0" marR="0" rtl="0" algn="l">
                        <a:spcBef>
                          <a:spcPts val="0"/>
                        </a:spcBef>
                        <a:spcAft>
                          <a:spcPts val="0"/>
                        </a:spcAft>
                        <a:buNone/>
                      </a:pPr>
                      <a:r>
                        <a:rPr lang="en-US" sz="1400"/>
                        <a:t>Best Model</a:t>
                      </a:r>
                      <a:endParaRPr/>
                    </a:p>
                  </a:txBody>
                  <a:tcPr marT="45725" marB="45725" marR="91450" marL="91450"/>
                </a:tc>
                <a:tc>
                  <a:txBody>
                    <a:bodyPr/>
                    <a:lstStyle/>
                    <a:p>
                      <a:pPr indent="0" lvl="0" marL="0" marR="0" rtl="0" algn="l">
                        <a:spcBef>
                          <a:spcPts val="0"/>
                        </a:spcBef>
                        <a:spcAft>
                          <a:spcPts val="0"/>
                        </a:spcAft>
                        <a:buNone/>
                      </a:pPr>
                      <a:r>
                        <a:rPr lang="en-US" sz="1400"/>
                        <a:t>0.16915</a:t>
                      </a:r>
                      <a:endParaRPr/>
                    </a:p>
                  </a:txBody>
                  <a:tcPr marT="45725" marB="45725" marR="91450" marL="91450"/>
                </a:tc>
                <a:tc>
                  <a:txBody>
                    <a:bodyPr/>
                    <a:lstStyle/>
                    <a:p>
                      <a:pPr indent="0" lvl="0" marL="0" marR="0" rtl="0" algn="l">
                        <a:spcBef>
                          <a:spcPts val="0"/>
                        </a:spcBef>
                        <a:spcAft>
                          <a:spcPts val="0"/>
                        </a:spcAft>
                        <a:buNone/>
                      </a:pPr>
                      <a:r>
                        <a:rPr lang="en-US" sz="1400"/>
                        <a:t>0.23816</a:t>
                      </a:r>
                      <a:endParaRPr/>
                    </a:p>
                  </a:txBody>
                  <a:tcPr marT="45725" marB="45725" marR="91450" marL="91450"/>
                </a:tc>
              </a:tr>
            </a:tbl>
          </a:graphicData>
        </a:graphic>
      </p:graphicFrame>
      <p:pic>
        <p:nvPicPr>
          <p:cNvPr descr="Upward trend with solid fill" id="477" name="Google Shape;477;p32"/>
          <p:cNvPicPr preferRelativeResize="0"/>
          <p:nvPr/>
        </p:nvPicPr>
        <p:blipFill rotWithShape="1">
          <a:blip r:embed="rId4">
            <a:alphaModFix/>
          </a:blip>
          <a:srcRect b="0" l="0" r="0" t="0"/>
          <a:stretch/>
        </p:blipFill>
        <p:spPr>
          <a:xfrm>
            <a:off x="2241" y="5504330"/>
            <a:ext cx="1620371" cy="1351429"/>
          </a:xfrm>
          <a:prstGeom prst="rect">
            <a:avLst/>
          </a:prstGeom>
          <a:noFill/>
          <a:ln>
            <a:noFill/>
          </a:ln>
        </p:spPr>
      </p:pic>
      <p:pic>
        <p:nvPicPr>
          <p:cNvPr descr="Gears with solid fill" id="478" name="Google Shape;478;p32"/>
          <p:cNvPicPr preferRelativeResize="0"/>
          <p:nvPr/>
        </p:nvPicPr>
        <p:blipFill rotWithShape="1">
          <a:blip r:embed="rId5">
            <a:alphaModFix/>
          </a:blip>
          <a:srcRect b="0" l="0" r="0" t="0"/>
          <a:stretch/>
        </p:blipFill>
        <p:spPr>
          <a:xfrm>
            <a:off x="10188388" y="-8965"/>
            <a:ext cx="2001368" cy="1732429"/>
          </a:xfrm>
          <a:prstGeom prst="rect">
            <a:avLst/>
          </a:prstGeom>
          <a:noFill/>
          <a:ln>
            <a:noFill/>
          </a:ln>
        </p:spPr>
      </p:pic>
      <p:pic>
        <p:nvPicPr>
          <p:cNvPr descr="Mathematics with solid fill" id="479" name="Google Shape;479;p32"/>
          <p:cNvPicPr preferRelativeResize="0"/>
          <p:nvPr/>
        </p:nvPicPr>
        <p:blipFill rotWithShape="1">
          <a:blip r:embed="rId6">
            <a:alphaModFix/>
          </a:blip>
          <a:srcRect b="0" l="0" r="0" t="0"/>
          <a:stretch/>
        </p:blipFill>
        <p:spPr>
          <a:xfrm>
            <a:off x="10728385" y="5732253"/>
            <a:ext cx="1130060" cy="1130060"/>
          </a:xfrm>
          <a:prstGeom prst="rect">
            <a:avLst/>
          </a:prstGeom>
          <a:noFill/>
          <a:ln>
            <a:noFill/>
          </a:ln>
        </p:spPr>
      </p:pic>
      <p:sp>
        <p:nvSpPr>
          <p:cNvPr id="480" name="Google Shape;480;p32"/>
          <p:cNvSpPr txBox="1"/>
          <p:nvPr/>
        </p:nvSpPr>
        <p:spPr>
          <a:xfrm>
            <a:off x="1583375" y="6359525"/>
            <a:ext cx="9301500" cy="342000"/>
          </a:xfrm>
          <a:prstGeom prst="rect">
            <a:avLst/>
          </a:prstGeom>
          <a:solidFill>
            <a:srgbClr val="E4E6D3">
              <a:alpha val="2196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7"/>
              </a:rPr>
              <a:t>https://github.com/Effendy8/Final-Project-Kelas-Work/blob/main/03_Machine_Learning.ipynb</a:t>
            </a:r>
            <a:endParaRPr>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33"/>
          <p:cNvSpPr txBox="1"/>
          <p:nvPr>
            <p:ph type="title"/>
          </p:nvPr>
        </p:nvSpPr>
        <p:spPr>
          <a:xfrm>
            <a:off x="838200" y="365125"/>
            <a:ext cx="10515600" cy="1325563"/>
          </a:xfrm>
          <a:prstGeom prst="rect">
            <a:avLst/>
          </a:prstGeom>
          <a:solidFill>
            <a:srgbClr val="CEBDD9">
              <a:alpha val="67843"/>
            </a:srgbClr>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DB4002"/>
              </a:buClr>
              <a:buSzPts val="4400"/>
              <a:buFont typeface="Play"/>
              <a:buNone/>
            </a:pPr>
            <a:r>
              <a:rPr b="1" lang="en-US">
                <a:solidFill>
                  <a:srgbClr val="DB4002"/>
                </a:solidFill>
              </a:rPr>
              <a:t>04 : Deep Learning</a:t>
            </a:r>
            <a:endParaRPr/>
          </a:p>
        </p:txBody>
      </p:sp>
      <p:sp>
        <p:nvSpPr>
          <p:cNvPr id="486" name="Google Shape;486;p33"/>
          <p:cNvSpPr txBox="1"/>
          <p:nvPr>
            <p:ph idx="1" type="body"/>
          </p:nvPr>
        </p:nvSpPr>
        <p:spPr>
          <a:xfrm>
            <a:off x="838200" y="1825625"/>
            <a:ext cx="10515600" cy="4351338"/>
          </a:xfrm>
          <a:prstGeom prst="rect">
            <a:avLst/>
          </a:prstGeom>
          <a:solidFill>
            <a:srgbClr val="CEBDD9">
              <a:alpha val="29803"/>
            </a:srgbClr>
          </a:solid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Clr>
                <a:schemeClr val="dk1"/>
              </a:buClr>
              <a:buSzPct val="100000"/>
              <a:buNone/>
            </a:pPr>
            <a:r>
              <a:rPr lang="en-US"/>
              <a:t>Overview and Background</a:t>
            </a:r>
            <a:endParaRPr/>
          </a:p>
          <a:p>
            <a:pPr indent="-334327" lvl="0" marL="457200" rtl="0" algn="just">
              <a:lnSpc>
                <a:spcPct val="90000"/>
              </a:lnSpc>
              <a:spcBef>
                <a:spcPts val="1000"/>
              </a:spcBef>
              <a:spcAft>
                <a:spcPts val="0"/>
              </a:spcAft>
              <a:buSzPct val="64285"/>
              <a:buChar char="●"/>
            </a:pPr>
            <a:r>
              <a:rPr lang="en-US"/>
              <a:t>Perkembangan teknologi di era digital sangat signifikan. Kolaborasi teknologi dan science membantu manusia bisa menciptakan  dan melatih komputer atau perangkat yang mampu menirukan cara berfikir saraf manusia. Teknologi ini  disebut Artificial Neural Network yang mirip dengan cara kerja saraf manusia. </a:t>
            </a:r>
            <a:endParaRPr/>
          </a:p>
          <a:p>
            <a:pPr indent="-334327" lvl="0" marL="457200" rtl="0" algn="just">
              <a:lnSpc>
                <a:spcPct val="90000"/>
              </a:lnSpc>
              <a:spcBef>
                <a:spcPts val="0"/>
              </a:spcBef>
              <a:spcAft>
                <a:spcPts val="0"/>
              </a:spcAft>
              <a:buSzPct val="64285"/>
              <a:buChar char="●"/>
            </a:pPr>
            <a:r>
              <a:rPr lang="en-US"/>
              <a:t>Pada project ini akan dilakukan serangkaian pemrograman dan pembelajaran untuk melatih komputer atau perangkat, agar bisa mengklasifikasikan object gambar dan memprediksi hasil yang akurat. </a:t>
            </a:r>
            <a:endParaRPr/>
          </a:p>
          <a:p>
            <a:pPr indent="-334327" lvl="0" marL="457200" rtl="0" algn="l">
              <a:lnSpc>
                <a:spcPct val="90000"/>
              </a:lnSpc>
              <a:spcBef>
                <a:spcPts val="0"/>
              </a:spcBef>
              <a:spcAft>
                <a:spcPts val="0"/>
              </a:spcAft>
              <a:buSzPct val="64285"/>
              <a:buChar char="●"/>
            </a:pPr>
            <a:r>
              <a:rPr lang="en-US"/>
              <a:t>Model yang diterapkan adalah Algoritma Deep Learning dengan metode Convolutional Neural Network menggunakan framework Tensorflow – Keras. </a:t>
            </a:r>
            <a:endParaRPr/>
          </a:p>
        </p:txBody>
      </p:sp>
      <p:pic>
        <p:nvPicPr>
          <p:cNvPr descr="Head with gears with solid fill" id="487" name="Google Shape;487;p33"/>
          <p:cNvPicPr preferRelativeResize="0"/>
          <p:nvPr/>
        </p:nvPicPr>
        <p:blipFill rotWithShape="1">
          <a:blip r:embed="rId3">
            <a:alphaModFix/>
          </a:blip>
          <a:srcRect b="0" l="0" r="0" t="0"/>
          <a:stretch/>
        </p:blipFill>
        <p:spPr>
          <a:xfrm>
            <a:off x="11275358" y="764241"/>
            <a:ext cx="914400" cy="914400"/>
          </a:xfrm>
          <a:prstGeom prst="rect">
            <a:avLst/>
          </a:prstGeom>
          <a:noFill/>
          <a:ln>
            <a:noFill/>
          </a:ln>
        </p:spPr>
      </p:pic>
      <p:pic>
        <p:nvPicPr>
          <p:cNvPr descr="Internet with solid fill" id="488" name="Google Shape;488;p33"/>
          <p:cNvPicPr preferRelativeResize="0"/>
          <p:nvPr/>
        </p:nvPicPr>
        <p:blipFill rotWithShape="1">
          <a:blip r:embed="rId4">
            <a:alphaModFix/>
          </a:blip>
          <a:srcRect b="0" l="0" r="0" t="0"/>
          <a:stretch/>
        </p:blipFill>
        <p:spPr>
          <a:xfrm>
            <a:off x="9953065" y="-154641"/>
            <a:ext cx="1396252" cy="1642781"/>
          </a:xfrm>
          <a:prstGeom prst="rect">
            <a:avLst/>
          </a:prstGeom>
          <a:noFill/>
          <a:ln>
            <a:noFill/>
          </a:ln>
        </p:spPr>
      </p:pic>
      <p:pic>
        <p:nvPicPr>
          <p:cNvPr descr="Puzzle pieces with solid fill" id="489" name="Google Shape;489;p33"/>
          <p:cNvPicPr preferRelativeResize="0"/>
          <p:nvPr/>
        </p:nvPicPr>
        <p:blipFill rotWithShape="1">
          <a:blip r:embed="rId5">
            <a:alphaModFix/>
          </a:blip>
          <a:srcRect b="0" l="0" r="0" t="0"/>
          <a:stretch/>
        </p:blipFill>
        <p:spPr>
          <a:xfrm>
            <a:off x="2241" y="5616389"/>
            <a:ext cx="1116106" cy="1239370"/>
          </a:xfrm>
          <a:prstGeom prst="rect">
            <a:avLst/>
          </a:prstGeom>
          <a:noFill/>
          <a:ln>
            <a:noFill/>
          </a:ln>
        </p:spPr>
      </p:pic>
      <p:pic>
        <p:nvPicPr>
          <p:cNvPr descr="Statistics with solid fill" id="490" name="Google Shape;490;p33"/>
          <p:cNvPicPr preferRelativeResize="0"/>
          <p:nvPr/>
        </p:nvPicPr>
        <p:blipFill rotWithShape="1">
          <a:blip r:embed="rId6">
            <a:alphaModFix/>
          </a:blip>
          <a:srcRect b="0" l="0" r="0" t="0"/>
          <a:stretch/>
        </p:blipFill>
        <p:spPr>
          <a:xfrm>
            <a:off x="10916771" y="5616389"/>
            <a:ext cx="1127311" cy="123937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34"/>
          <p:cNvSpPr txBox="1"/>
          <p:nvPr>
            <p:ph type="title"/>
          </p:nvPr>
        </p:nvSpPr>
        <p:spPr>
          <a:xfrm>
            <a:off x="838200" y="365125"/>
            <a:ext cx="10515600" cy="1325563"/>
          </a:xfrm>
          <a:prstGeom prst="rect">
            <a:avLst/>
          </a:prstGeom>
          <a:solidFill>
            <a:srgbClr val="CEBDD9">
              <a:alpha val="69803"/>
            </a:srgbClr>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DB4002"/>
              </a:buClr>
              <a:buSzPts val="4400"/>
              <a:buFont typeface="Play"/>
              <a:buNone/>
            </a:pPr>
            <a:r>
              <a:rPr b="1" lang="en-US">
                <a:solidFill>
                  <a:srgbClr val="DB4002"/>
                </a:solidFill>
              </a:rPr>
              <a:t>04 : Deep Learning</a:t>
            </a:r>
            <a:endParaRPr/>
          </a:p>
        </p:txBody>
      </p:sp>
      <p:sp>
        <p:nvSpPr>
          <p:cNvPr id="496" name="Google Shape;496;p34"/>
          <p:cNvSpPr txBox="1"/>
          <p:nvPr>
            <p:ph idx="1" type="body"/>
          </p:nvPr>
        </p:nvSpPr>
        <p:spPr>
          <a:xfrm>
            <a:off x="838200" y="1825625"/>
            <a:ext cx="10515600" cy="4351338"/>
          </a:xfrm>
          <a:prstGeom prst="rect">
            <a:avLst/>
          </a:prstGeom>
          <a:solidFill>
            <a:srgbClr val="CDC1D4">
              <a:alpha val="29803"/>
            </a:srgbClr>
          </a:solid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800"/>
              <a:buNone/>
            </a:pPr>
            <a:r>
              <a:rPr lang="en-US"/>
              <a:t>Methodology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1800"/>
              <a:buNone/>
            </a:pPr>
            <a:r>
              <a:rPr lang="en-US" sz="1800"/>
              <a:t>Note :</a:t>
            </a:r>
            <a:endParaRPr sz="1800"/>
          </a:p>
          <a:p>
            <a:pPr indent="-342900" lvl="0" marL="457200" rtl="0" algn="l">
              <a:lnSpc>
                <a:spcPct val="90000"/>
              </a:lnSpc>
              <a:spcBef>
                <a:spcPts val="1000"/>
              </a:spcBef>
              <a:spcAft>
                <a:spcPts val="0"/>
              </a:spcAft>
              <a:buSzPts val="1800"/>
              <a:buChar char="●"/>
            </a:pPr>
            <a:r>
              <a:rPr lang="en-US" sz="1800"/>
              <a:t>Project menggunakan dataset  berupa klasifikasi gambar object  yang terdiri dari 15.000 gambar.</a:t>
            </a:r>
            <a:endParaRPr/>
          </a:p>
          <a:p>
            <a:pPr indent="-342900" lvl="0" marL="457200" rtl="0" algn="l">
              <a:lnSpc>
                <a:spcPct val="90000"/>
              </a:lnSpc>
              <a:spcBef>
                <a:spcPts val="0"/>
              </a:spcBef>
              <a:spcAft>
                <a:spcPts val="0"/>
              </a:spcAft>
              <a:buSzPts val="1800"/>
              <a:buChar char="●"/>
            </a:pPr>
            <a:r>
              <a:rPr lang="en-US" sz="1800"/>
              <a:t>Mesin akan dilatih untuk bisa mengklasifikasi gambar menggunakan Algoritma Deep Learning/ Artificial Neural Network, dengan model Convolution Neural Network dan framework Tensorflow – Keras.</a:t>
            </a:r>
            <a:endParaRPr/>
          </a:p>
        </p:txBody>
      </p:sp>
      <p:grpSp>
        <p:nvGrpSpPr>
          <p:cNvPr id="497" name="Google Shape;497;p34"/>
          <p:cNvGrpSpPr/>
          <p:nvPr/>
        </p:nvGrpSpPr>
        <p:grpSpPr>
          <a:xfrm>
            <a:off x="1328273" y="2519717"/>
            <a:ext cx="9535452" cy="2311624"/>
            <a:chOff x="487832" y="635"/>
            <a:chExt cx="9535452" cy="2311624"/>
          </a:xfrm>
        </p:grpSpPr>
        <p:sp>
          <p:nvSpPr>
            <p:cNvPr id="498" name="Google Shape;498;p34"/>
            <p:cNvSpPr/>
            <p:nvPr/>
          </p:nvSpPr>
          <p:spPr>
            <a:xfrm>
              <a:off x="487832" y="635"/>
              <a:ext cx="1444765" cy="866859"/>
            </a:xfrm>
            <a:prstGeom prst="roundRect">
              <a:avLst>
                <a:gd fmla="val 10000" name="adj"/>
              </a:avLst>
            </a:prstGeom>
            <a:solidFill>
              <a:srgbClr val="A02891">
                <a:alpha val="89803"/>
              </a:srgbClr>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4"/>
            <p:cNvSpPr txBox="1"/>
            <p:nvPr/>
          </p:nvSpPr>
          <p:spPr>
            <a:xfrm>
              <a:off x="513221" y="26024"/>
              <a:ext cx="1393987" cy="816081"/>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Data Preparation</a:t>
              </a:r>
              <a:endParaRPr/>
            </a:p>
          </p:txBody>
        </p:sp>
        <p:sp>
          <p:nvSpPr>
            <p:cNvPr id="500" name="Google Shape;500;p34"/>
            <p:cNvSpPr/>
            <p:nvPr/>
          </p:nvSpPr>
          <p:spPr>
            <a:xfrm>
              <a:off x="2059737" y="254913"/>
              <a:ext cx="306290" cy="358301"/>
            </a:xfrm>
            <a:prstGeom prst="rightArrow">
              <a:avLst>
                <a:gd fmla="val 60000" name="adj1"/>
                <a:gd fmla="val 50000" name="adj2"/>
              </a:avLst>
            </a:prstGeom>
            <a:solidFill>
              <a:srgbClr val="982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4"/>
            <p:cNvSpPr txBox="1"/>
            <p:nvPr/>
          </p:nvSpPr>
          <p:spPr>
            <a:xfrm>
              <a:off x="2059737" y="326573"/>
              <a:ext cx="214403" cy="214981"/>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300"/>
                <a:buFont typeface="Arial"/>
                <a:buNone/>
              </a:pPr>
              <a:r>
                <a:t/>
              </a:r>
              <a:endParaRPr sz="1300">
                <a:solidFill>
                  <a:schemeClr val="lt1"/>
                </a:solidFill>
                <a:latin typeface="Arial"/>
                <a:ea typeface="Arial"/>
                <a:cs typeface="Arial"/>
                <a:sym typeface="Arial"/>
              </a:endParaRPr>
            </a:p>
          </p:txBody>
        </p:sp>
        <p:sp>
          <p:nvSpPr>
            <p:cNvPr id="502" name="Google Shape;502;p34"/>
            <p:cNvSpPr/>
            <p:nvPr/>
          </p:nvSpPr>
          <p:spPr>
            <a:xfrm>
              <a:off x="2510504" y="635"/>
              <a:ext cx="1444765" cy="866859"/>
            </a:xfrm>
            <a:prstGeom prst="roundRect">
              <a:avLst>
                <a:gd fmla="val 10000" name="adj"/>
              </a:avLst>
            </a:prstGeom>
            <a:solidFill>
              <a:srgbClr val="A02891">
                <a:alpha val="81960"/>
              </a:srgbClr>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4"/>
            <p:cNvSpPr txBox="1"/>
            <p:nvPr/>
          </p:nvSpPr>
          <p:spPr>
            <a:xfrm>
              <a:off x="2535893" y="26024"/>
              <a:ext cx="1393987" cy="816081"/>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Exploratory Data Analysis</a:t>
              </a:r>
              <a:endParaRPr/>
            </a:p>
          </p:txBody>
        </p:sp>
        <p:sp>
          <p:nvSpPr>
            <p:cNvPr id="504" name="Google Shape;504;p34"/>
            <p:cNvSpPr/>
            <p:nvPr/>
          </p:nvSpPr>
          <p:spPr>
            <a:xfrm>
              <a:off x="4082409" y="254913"/>
              <a:ext cx="306290" cy="358301"/>
            </a:xfrm>
            <a:prstGeom prst="rightArrow">
              <a:avLst>
                <a:gd fmla="val 60000" name="adj1"/>
                <a:gd fmla="val 50000" name="adj2"/>
              </a:avLst>
            </a:prstGeom>
            <a:solidFill>
              <a:srgbClr val="B63C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4"/>
            <p:cNvSpPr txBox="1"/>
            <p:nvPr/>
          </p:nvSpPr>
          <p:spPr>
            <a:xfrm>
              <a:off x="4082409" y="326573"/>
              <a:ext cx="214403" cy="214981"/>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300"/>
                <a:buFont typeface="Arial"/>
                <a:buNone/>
              </a:pPr>
              <a:r>
                <a:t/>
              </a:r>
              <a:endParaRPr sz="1300">
                <a:solidFill>
                  <a:schemeClr val="lt1"/>
                </a:solidFill>
                <a:latin typeface="Arial"/>
                <a:ea typeface="Arial"/>
                <a:cs typeface="Arial"/>
                <a:sym typeface="Arial"/>
              </a:endParaRPr>
            </a:p>
          </p:txBody>
        </p:sp>
        <p:sp>
          <p:nvSpPr>
            <p:cNvPr id="506" name="Google Shape;506;p34"/>
            <p:cNvSpPr/>
            <p:nvPr/>
          </p:nvSpPr>
          <p:spPr>
            <a:xfrm>
              <a:off x="4533176" y="635"/>
              <a:ext cx="1444765" cy="866859"/>
            </a:xfrm>
            <a:prstGeom prst="roundRect">
              <a:avLst>
                <a:gd fmla="val 10000" name="adj"/>
              </a:avLst>
            </a:prstGeom>
            <a:solidFill>
              <a:srgbClr val="A02891">
                <a:alpha val="74117"/>
              </a:srgbClr>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4"/>
            <p:cNvSpPr txBox="1"/>
            <p:nvPr/>
          </p:nvSpPr>
          <p:spPr>
            <a:xfrm>
              <a:off x="4558565" y="26024"/>
              <a:ext cx="1393987" cy="816081"/>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Feature Enginering</a:t>
              </a:r>
              <a:endParaRPr/>
            </a:p>
          </p:txBody>
        </p:sp>
        <p:sp>
          <p:nvSpPr>
            <p:cNvPr id="508" name="Google Shape;508;p34"/>
            <p:cNvSpPr/>
            <p:nvPr/>
          </p:nvSpPr>
          <p:spPr>
            <a:xfrm>
              <a:off x="6105081" y="254913"/>
              <a:ext cx="306290" cy="358301"/>
            </a:xfrm>
            <a:prstGeom prst="rightArrow">
              <a:avLst>
                <a:gd fmla="val 60000" name="adj1"/>
                <a:gd fmla="val 50000" name="adj2"/>
              </a:avLst>
            </a:prstGeom>
            <a:solidFill>
              <a:srgbClr val="C06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4"/>
            <p:cNvSpPr txBox="1"/>
            <p:nvPr/>
          </p:nvSpPr>
          <p:spPr>
            <a:xfrm>
              <a:off x="6105081" y="326573"/>
              <a:ext cx="214403" cy="214981"/>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300"/>
                <a:buFont typeface="Arial"/>
                <a:buNone/>
              </a:pPr>
              <a:r>
                <a:t/>
              </a:r>
              <a:endParaRPr sz="1300">
                <a:solidFill>
                  <a:schemeClr val="lt1"/>
                </a:solidFill>
                <a:latin typeface="Arial"/>
                <a:ea typeface="Arial"/>
                <a:cs typeface="Arial"/>
                <a:sym typeface="Arial"/>
              </a:endParaRPr>
            </a:p>
          </p:txBody>
        </p:sp>
        <p:sp>
          <p:nvSpPr>
            <p:cNvPr id="510" name="Google Shape;510;p34"/>
            <p:cNvSpPr/>
            <p:nvPr/>
          </p:nvSpPr>
          <p:spPr>
            <a:xfrm>
              <a:off x="6555847" y="635"/>
              <a:ext cx="1444765" cy="866859"/>
            </a:xfrm>
            <a:prstGeom prst="roundRect">
              <a:avLst>
                <a:gd fmla="val 10000" name="adj"/>
              </a:avLst>
            </a:prstGeom>
            <a:solidFill>
              <a:srgbClr val="A02891">
                <a:alpha val="65882"/>
              </a:srgbClr>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4"/>
            <p:cNvSpPr txBox="1"/>
            <p:nvPr/>
          </p:nvSpPr>
          <p:spPr>
            <a:xfrm>
              <a:off x="6581236" y="26024"/>
              <a:ext cx="1393987" cy="816081"/>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Building</a:t>
              </a:r>
              <a:r>
                <a:rPr lang="en-US" sz="1600">
                  <a:solidFill>
                    <a:schemeClr val="lt1"/>
                  </a:solidFill>
                  <a:latin typeface="Play"/>
                  <a:ea typeface="Play"/>
                  <a:cs typeface="Play"/>
                  <a:sym typeface="Play"/>
                </a:rPr>
                <a:t> and</a:t>
              </a:r>
              <a:r>
                <a:rPr lang="en-US" sz="1600">
                  <a:solidFill>
                    <a:schemeClr val="lt1"/>
                  </a:solidFill>
                  <a:latin typeface="Arial"/>
                  <a:ea typeface="Arial"/>
                  <a:cs typeface="Arial"/>
                  <a:sym typeface="Arial"/>
                </a:rPr>
                <a:t> Training CNN Model</a:t>
              </a:r>
              <a:endParaRPr/>
            </a:p>
          </p:txBody>
        </p:sp>
        <p:sp>
          <p:nvSpPr>
            <p:cNvPr id="512" name="Google Shape;512;p34"/>
            <p:cNvSpPr/>
            <p:nvPr/>
          </p:nvSpPr>
          <p:spPr>
            <a:xfrm>
              <a:off x="8127752" y="254913"/>
              <a:ext cx="306290" cy="358301"/>
            </a:xfrm>
            <a:prstGeom prst="rightArrow">
              <a:avLst>
                <a:gd fmla="val 60000" name="adj1"/>
                <a:gd fmla="val 50000" name="adj2"/>
              </a:avLst>
            </a:prstGeom>
            <a:solidFill>
              <a:srgbClr val="C992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4"/>
            <p:cNvSpPr txBox="1"/>
            <p:nvPr/>
          </p:nvSpPr>
          <p:spPr>
            <a:xfrm>
              <a:off x="8127752" y="326573"/>
              <a:ext cx="214403" cy="214981"/>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300"/>
                <a:buFont typeface="Arial"/>
                <a:buNone/>
              </a:pPr>
              <a:r>
                <a:t/>
              </a:r>
              <a:endParaRPr sz="1300">
                <a:solidFill>
                  <a:schemeClr val="lt1"/>
                </a:solidFill>
                <a:latin typeface="Arial"/>
                <a:ea typeface="Arial"/>
                <a:cs typeface="Arial"/>
                <a:sym typeface="Arial"/>
              </a:endParaRPr>
            </a:p>
          </p:txBody>
        </p:sp>
        <p:sp>
          <p:nvSpPr>
            <p:cNvPr id="514" name="Google Shape;514;p34"/>
            <p:cNvSpPr/>
            <p:nvPr/>
          </p:nvSpPr>
          <p:spPr>
            <a:xfrm>
              <a:off x="8578519" y="635"/>
              <a:ext cx="1444765" cy="866859"/>
            </a:xfrm>
            <a:prstGeom prst="roundRect">
              <a:avLst>
                <a:gd fmla="val 10000" name="adj"/>
              </a:avLst>
            </a:prstGeom>
            <a:solidFill>
              <a:srgbClr val="A02891">
                <a:alpha val="58039"/>
              </a:srgbClr>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4"/>
            <p:cNvSpPr txBox="1"/>
            <p:nvPr/>
          </p:nvSpPr>
          <p:spPr>
            <a:xfrm>
              <a:off x="8603908" y="26024"/>
              <a:ext cx="1393987" cy="816081"/>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Model Evaluation</a:t>
              </a:r>
              <a:endParaRPr/>
            </a:p>
          </p:txBody>
        </p:sp>
        <p:sp>
          <p:nvSpPr>
            <p:cNvPr id="516" name="Google Shape;516;p34"/>
            <p:cNvSpPr/>
            <p:nvPr/>
          </p:nvSpPr>
          <p:spPr>
            <a:xfrm rot="5400000">
              <a:off x="9147757" y="968627"/>
              <a:ext cx="306290" cy="358301"/>
            </a:xfrm>
            <a:prstGeom prst="rightArrow">
              <a:avLst>
                <a:gd fmla="val 60000" name="adj1"/>
                <a:gd fmla="val 50000" name="adj2"/>
              </a:avLst>
            </a:prstGeom>
            <a:solidFill>
              <a:srgbClr val="D6BA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4"/>
            <p:cNvSpPr txBox="1"/>
            <p:nvPr/>
          </p:nvSpPr>
          <p:spPr>
            <a:xfrm>
              <a:off x="9193412" y="994633"/>
              <a:ext cx="214981" cy="214403"/>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300"/>
                <a:buFont typeface="Arial"/>
                <a:buNone/>
              </a:pPr>
              <a:r>
                <a:t/>
              </a:r>
              <a:endParaRPr sz="1300">
                <a:solidFill>
                  <a:schemeClr val="lt1"/>
                </a:solidFill>
                <a:latin typeface="Arial"/>
                <a:ea typeface="Arial"/>
                <a:cs typeface="Arial"/>
                <a:sym typeface="Arial"/>
              </a:endParaRPr>
            </a:p>
          </p:txBody>
        </p:sp>
        <p:sp>
          <p:nvSpPr>
            <p:cNvPr id="518" name="Google Shape;518;p34"/>
            <p:cNvSpPr/>
            <p:nvPr/>
          </p:nvSpPr>
          <p:spPr>
            <a:xfrm>
              <a:off x="8578519" y="1445400"/>
              <a:ext cx="1444765" cy="866859"/>
            </a:xfrm>
            <a:prstGeom prst="roundRect">
              <a:avLst>
                <a:gd fmla="val 10000" name="adj"/>
              </a:avLst>
            </a:prstGeom>
            <a:solidFill>
              <a:srgbClr val="A02891">
                <a:alpha val="49803"/>
              </a:srgbClr>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4"/>
            <p:cNvSpPr txBox="1"/>
            <p:nvPr/>
          </p:nvSpPr>
          <p:spPr>
            <a:xfrm>
              <a:off x="8603908" y="1470789"/>
              <a:ext cx="1393987" cy="816081"/>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Prediction Result</a:t>
              </a:r>
              <a:endParaRPr/>
            </a:p>
          </p:txBody>
        </p:sp>
      </p:grpSp>
      <p:pic>
        <p:nvPicPr>
          <p:cNvPr descr="Head with gears with solid fill" id="520" name="Google Shape;520;p34"/>
          <p:cNvPicPr preferRelativeResize="0"/>
          <p:nvPr/>
        </p:nvPicPr>
        <p:blipFill rotWithShape="1">
          <a:blip r:embed="rId3">
            <a:alphaModFix/>
          </a:blip>
          <a:srcRect b="0" l="0" r="0" t="0"/>
          <a:stretch/>
        </p:blipFill>
        <p:spPr>
          <a:xfrm>
            <a:off x="11275358" y="764241"/>
            <a:ext cx="914400" cy="914400"/>
          </a:xfrm>
          <a:prstGeom prst="rect">
            <a:avLst/>
          </a:prstGeom>
          <a:noFill/>
          <a:ln>
            <a:noFill/>
          </a:ln>
        </p:spPr>
      </p:pic>
      <p:pic>
        <p:nvPicPr>
          <p:cNvPr descr="Internet with solid fill" id="521" name="Google Shape;521;p34"/>
          <p:cNvPicPr preferRelativeResize="0"/>
          <p:nvPr/>
        </p:nvPicPr>
        <p:blipFill rotWithShape="1">
          <a:blip r:embed="rId4">
            <a:alphaModFix/>
          </a:blip>
          <a:srcRect b="0" l="0" r="0" t="0"/>
          <a:stretch/>
        </p:blipFill>
        <p:spPr>
          <a:xfrm>
            <a:off x="9953065" y="-154641"/>
            <a:ext cx="1396252" cy="1642781"/>
          </a:xfrm>
          <a:prstGeom prst="rect">
            <a:avLst/>
          </a:prstGeom>
          <a:noFill/>
          <a:ln>
            <a:noFill/>
          </a:ln>
        </p:spPr>
      </p:pic>
      <p:pic>
        <p:nvPicPr>
          <p:cNvPr descr="Puzzle pieces with solid fill" id="522" name="Google Shape;522;p34"/>
          <p:cNvPicPr preferRelativeResize="0"/>
          <p:nvPr/>
        </p:nvPicPr>
        <p:blipFill rotWithShape="1">
          <a:blip r:embed="rId5">
            <a:alphaModFix/>
          </a:blip>
          <a:srcRect b="0" l="0" r="0" t="0"/>
          <a:stretch/>
        </p:blipFill>
        <p:spPr>
          <a:xfrm>
            <a:off x="2241" y="5616389"/>
            <a:ext cx="1116106" cy="1239370"/>
          </a:xfrm>
          <a:prstGeom prst="rect">
            <a:avLst/>
          </a:prstGeom>
          <a:noFill/>
          <a:ln>
            <a:noFill/>
          </a:ln>
        </p:spPr>
      </p:pic>
      <p:pic>
        <p:nvPicPr>
          <p:cNvPr descr="Statistics with solid fill" id="523" name="Google Shape;523;p34"/>
          <p:cNvPicPr preferRelativeResize="0"/>
          <p:nvPr/>
        </p:nvPicPr>
        <p:blipFill rotWithShape="1">
          <a:blip r:embed="rId6">
            <a:alphaModFix/>
          </a:blip>
          <a:srcRect b="0" l="0" r="0" t="0"/>
          <a:stretch/>
        </p:blipFill>
        <p:spPr>
          <a:xfrm>
            <a:off x="10916771" y="5616389"/>
            <a:ext cx="1127311" cy="123937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35"/>
          <p:cNvSpPr txBox="1"/>
          <p:nvPr>
            <p:ph type="title"/>
          </p:nvPr>
        </p:nvSpPr>
        <p:spPr>
          <a:xfrm>
            <a:off x="838200" y="365125"/>
            <a:ext cx="10515600" cy="1325563"/>
          </a:xfrm>
          <a:prstGeom prst="rect">
            <a:avLst/>
          </a:prstGeom>
          <a:solidFill>
            <a:srgbClr val="CCC1D4">
              <a:alpha val="63921"/>
            </a:srgbClr>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DB4002"/>
              </a:buClr>
              <a:buSzPts val="4400"/>
              <a:buFont typeface="Play"/>
              <a:buNone/>
            </a:pPr>
            <a:r>
              <a:rPr b="1" lang="en-US">
                <a:solidFill>
                  <a:srgbClr val="DB4002"/>
                </a:solidFill>
              </a:rPr>
              <a:t>04 : Deep Learning</a:t>
            </a:r>
            <a:endParaRPr/>
          </a:p>
        </p:txBody>
      </p:sp>
      <p:sp>
        <p:nvSpPr>
          <p:cNvPr id="529" name="Google Shape;529;p35"/>
          <p:cNvSpPr txBox="1"/>
          <p:nvPr>
            <p:ph idx="1" type="body"/>
          </p:nvPr>
        </p:nvSpPr>
        <p:spPr>
          <a:xfrm>
            <a:off x="838200" y="1825625"/>
            <a:ext cx="10515600" cy="4351338"/>
          </a:xfrm>
          <a:prstGeom prst="rect">
            <a:avLst/>
          </a:prstGeom>
          <a:solidFill>
            <a:srgbClr val="CCC1D4">
              <a:alpha val="31764"/>
            </a:srgbClr>
          </a:solidFill>
          <a:ln>
            <a:noFill/>
          </a:ln>
        </p:spPr>
        <p:txBody>
          <a:bodyPr anchorCtr="0" anchor="t" bIns="45700" lIns="91425" spcFirstLastPara="1" rIns="91425" wrap="square" tIns="45700">
            <a:normAutofit lnSpcReduction="20000"/>
          </a:bodyPr>
          <a:lstStyle/>
          <a:p>
            <a:pPr indent="0" lvl="0" marL="0" rtl="0" algn="l">
              <a:lnSpc>
                <a:spcPct val="90000"/>
              </a:lnSpc>
              <a:spcBef>
                <a:spcPts val="0"/>
              </a:spcBef>
              <a:spcAft>
                <a:spcPts val="0"/>
              </a:spcAft>
              <a:buClr>
                <a:schemeClr val="dk1"/>
              </a:buClr>
              <a:buSzPts val="2800"/>
              <a:buNone/>
            </a:pPr>
            <a:r>
              <a:rPr lang="en-US"/>
              <a:t>Methodology : Data Preparation &amp; EDA</a:t>
            </a:r>
            <a:endParaRPr/>
          </a:p>
          <a:p>
            <a:pPr indent="0" lvl="0" marL="6286500" rtl="0" algn="l">
              <a:lnSpc>
                <a:spcPct val="90000"/>
              </a:lnSpc>
              <a:spcBef>
                <a:spcPts val="1000"/>
              </a:spcBef>
              <a:spcAft>
                <a:spcPts val="0"/>
              </a:spcAft>
              <a:buClr>
                <a:schemeClr val="dk1"/>
              </a:buClr>
              <a:buSzPts val="1800"/>
              <a:buNone/>
            </a:pPr>
            <a:r>
              <a:rPr lang="en-US" sz="1800"/>
              <a:t>Analisa :</a:t>
            </a:r>
            <a:endParaRPr/>
          </a:p>
          <a:p>
            <a:pPr indent="-342900" lvl="0" marL="6400800" rtl="0" algn="l">
              <a:lnSpc>
                <a:spcPct val="90000"/>
              </a:lnSpc>
              <a:spcBef>
                <a:spcPts val="1000"/>
              </a:spcBef>
              <a:spcAft>
                <a:spcPts val="0"/>
              </a:spcAft>
              <a:buSzPts val="1800"/>
              <a:buChar char="●"/>
            </a:pPr>
            <a:r>
              <a:rPr lang="en-US" sz="1800"/>
              <a:t>Terdapat data gambar Boot, Sandal dan Shoe dengan jumlah masing-masing 5000 gambar per tiap kategori. Nilai yang balance ini sudah sesuai dengan kriteria data yang diharapkan. </a:t>
            </a:r>
            <a:endParaRPr sz="1800"/>
          </a:p>
          <a:p>
            <a:pPr indent="-342900" lvl="0" marL="6400800" rtl="0" algn="l">
              <a:lnSpc>
                <a:spcPct val="90000"/>
              </a:lnSpc>
              <a:spcBef>
                <a:spcPts val="0"/>
              </a:spcBef>
              <a:spcAft>
                <a:spcPts val="0"/>
              </a:spcAft>
              <a:buSzPts val="1800"/>
              <a:buChar char="●"/>
            </a:pPr>
            <a:r>
              <a:rPr lang="en-US" sz="1800"/>
              <a:t>Dari visualisasi gambar di samping dapat disimpulkan : Boot adalah alas kaki tertutup berbahan kulit cenderung melebihi batas mata kaki ke atas.</a:t>
            </a:r>
            <a:endParaRPr/>
          </a:p>
          <a:p>
            <a:pPr indent="-342900" lvl="0" marL="6400800" rtl="0" algn="l">
              <a:lnSpc>
                <a:spcPct val="90000"/>
              </a:lnSpc>
              <a:spcBef>
                <a:spcPts val="0"/>
              </a:spcBef>
              <a:spcAft>
                <a:spcPts val="0"/>
              </a:spcAft>
              <a:buSzPts val="1800"/>
              <a:buChar char="●"/>
            </a:pPr>
            <a:r>
              <a:rPr lang="en-US" sz="1800"/>
              <a:t>Sandal adalah alas kaki semi tertutup dengan tali atau rongga.</a:t>
            </a:r>
            <a:endParaRPr/>
          </a:p>
          <a:p>
            <a:pPr indent="-342900" lvl="0" marL="6400800" rtl="0" algn="l">
              <a:lnSpc>
                <a:spcPct val="90000"/>
              </a:lnSpc>
              <a:spcBef>
                <a:spcPts val="0"/>
              </a:spcBef>
              <a:spcAft>
                <a:spcPts val="0"/>
              </a:spcAft>
              <a:buSzPts val="1800"/>
              <a:buChar char="●"/>
            </a:pPr>
            <a:r>
              <a:rPr lang="en-US" sz="1800"/>
              <a:t>Shoe adalah alas kaki tertutup sampai batas di sekitar mata kaki.</a:t>
            </a:r>
            <a:endParaRPr/>
          </a:p>
          <a:p>
            <a:pPr indent="-57150" lvl="0" marL="6286500" rtl="0" algn="l">
              <a:lnSpc>
                <a:spcPct val="90000"/>
              </a:lnSpc>
              <a:spcBef>
                <a:spcPts val="1000"/>
              </a:spcBef>
              <a:spcAft>
                <a:spcPts val="0"/>
              </a:spcAft>
              <a:buClr>
                <a:schemeClr val="dk1"/>
              </a:buClr>
              <a:buSzPts val="2800"/>
              <a:buNone/>
            </a:pPr>
            <a:r>
              <a:t/>
            </a:r>
            <a:endParaRPr/>
          </a:p>
        </p:txBody>
      </p:sp>
      <p:pic>
        <p:nvPicPr>
          <p:cNvPr descr="A collage of different shoes&#10;&#10;Description automatically generated" id="530" name="Google Shape;530;p35"/>
          <p:cNvPicPr preferRelativeResize="0"/>
          <p:nvPr/>
        </p:nvPicPr>
        <p:blipFill rotWithShape="1">
          <a:blip r:embed="rId3">
            <a:alphaModFix/>
          </a:blip>
          <a:srcRect b="0" l="0" r="0" t="0"/>
          <a:stretch/>
        </p:blipFill>
        <p:spPr>
          <a:xfrm>
            <a:off x="833876" y="2418975"/>
            <a:ext cx="5864476" cy="3629699"/>
          </a:xfrm>
          <a:prstGeom prst="rect">
            <a:avLst/>
          </a:prstGeom>
          <a:noFill/>
          <a:ln>
            <a:noFill/>
          </a:ln>
        </p:spPr>
      </p:pic>
      <p:pic>
        <p:nvPicPr>
          <p:cNvPr descr="Head with gears with solid fill" id="531" name="Google Shape;531;p35"/>
          <p:cNvPicPr preferRelativeResize="0"/>
          <p:nvPr/>
        </p:nvPicPr>
        <p:blipFill rotWithShape="1">
          <a:blip r:embed="rId4">
            <a:alphaModFix/>
          </a:blip>
          <a:srcRect b="0" l="0" r="0" t="0"/>
          <a:stretch/>
        </p:blipFill>
        <p:spPr>
          <a:xfrm>
            <a:off x="11275358" y="764241"/>
            <a:ext cx="914400" cy="914400"/>
          </a:xfrm>
          <a:prstGeom prst="rect">
            <a:avLst/>
          </a:prstGeom>
          <a:noFill/>
          <a:ln>
            <a:noFill/>
          </a:ln>
        </p:spPr>
      </p:pic>
      <p:pic>
        <p:nvPicPr>
          <p:cNvPr descr="Internet with solid fill" id="532" name="Google Shape;532;p35"/>
          <p:cNvPicPr preferRelativeResize="0"/>
          <p:nvPr/>
        </p:nvPicPr>
        <p:blipFill rotWithShape="1">
          <a:blip r:embed="rId5">
            <a:alphaModFix/>
          </a:blip>
          <a:srcRect b="0" l="0" r="0" t="0"/>
          <a:stretch/>
        </p:blipFill>
        <p:spPr>
          <a:xfrm>
            <a:off x="9953065" y="-154641"/>
            <a:ext cx="1396252" cy="1642781"/>
          </a:xfrm>
          <a:prstGeom prst="rect">
            <a:avLst/>
          </a:prstGeom>
          <a:noFill/>
          <a:ln>
            <a:noFill/>
          </a:ln>
        </p:spPr>
      </p:pic>
      <p:pic>
        <p:nvPicPr>
          <p:cNvPr descr="Puzzle pieces with solid fill" id="533" name="Google Shape;533;p35"/>
          <p:cNvPicPr preferRelativeResize="0"/>
          <p:nvPr/>
        </p:nvPicPr>
        <p:blipFill rotWithShape="1">
          <a:blip r:embed="rId6">
            <a:alphaModFix/>
          </a:blip>
          <a:srcRect b="0" l="0" r="0" t="0"/>
          <a:stretch/>
        </p:blipFill>
        <p:spPr>
          <a:xfrm>
            <a:off x="2241" y="5616389"/>
            <a:ext cx="1116106" cy="1239370"/>
          </a:xfrm>
          <a:prstGeom prst="rect">
            <a:avLst/>
          </a:prstGeom>
          <a:noFill/>
          <a:ln>
            <a:noFill/>
          </a:ln>
        </p:spPr>
      </p:pic>
      <p:pic>
        <p:nvPicPr>
          <p:cNvPr descr="Statistics with solid fill" id="534" name="Google Shape;534;p35"/>
          <p:cNvPicPr preferRelativeResize="0"/>
          <p:nvPr/>
        </p:nvPicPr>
        <p:blipFill rotWithShape="1">
          <a:blip r:embed="rId7">
            <a:alphaModFix/>
          </a:blip>
          <a:srcRect b="0" l="0" r="0" t="0"/>
          <a:stretch/>
        </p:blipFill>
        <p:spPr>
          <a:xfrm>
            <a:off x="10916771" y="5616389"/>
            <a:ext cx="1127311" cy="123937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36"/>
          <p:cNvSpPr txBox="1"/>
          <p:nvPr>
            <p:ph type="title"/>
          </p:nvPr>
        </p:nvSpPr>
        <p:spPr>
          <a:xfrm>
            <a:off x="838200" y="365125"/>
            <a:ext cx="10515600" cy="1325563"/>
          </a:xfrm>
          <a:prstGeom prst="rect">
            <a:avLst/>
          </a:prstGeom>
          <a:solidFill>
            <a:srgbClr val="CCC1D4">
              <a:alpha val="70980"/>
            </a:srgbClr>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DB4002"/>
              </a:buClr>
              <a:buSzPts val="4400"/>
              <a:buFont typeface="Play"/>
              <a:buNone/>
            </a:pPr>
            <a:r>
              <a:rPr b="1" lang="en-US">
                <a:solidFill>
                  <a:srgbClr val="DB4002"/>
                </a:solidFill>
              </a:rPr>
              <a:t>04 : Deep Learning</a:t>
            </a:r>
            <a:endParaRPr/>
          </a:p>
        </p:txBody>
      </p:sp>
      <p:sp>
        <p:nvSpPr>
          <p:cNvPr id="540" name="Google Shape;540;p36"/>
          <p:cNvSpPr txBox="1"/>
          <p:nvPr>
            <p:ph idx="1" type="body"/>
          </p:nvPr>
        </p:nvSpPr>
        <p:spPr>
          <a:xfrm>
            <a:off x="838200" y="1825625"/>
            <a:ext cx="10515600" cy="4351338"/>
          </a:xfrm>
          <a:prstGeom prst="rect">
            <a:avLst/>
          </a:prstGeom>
          <a:solidFill>
            <a:srgbClr val="CCC1D4">
              <a:alpha val="31764"/>
            </a:srgbClr>
          </a:solidFill>
          <a:ln>
            <a:noFill/>
          </a:ln>
        </p:spPr>
        <p:txBody>
          <a:bodyPr anchorCtr="0" anchor="t" bIns="45700" lIns="91425" spcFirstLastPara="1" rIns="91425" wrap="square" tIns="45700">
            <a:normAutofit lnSpcReduction="20000"/>
          </a:bodyPr>
          <a:lstStyle/>
          <a:p>
            <a:pPr indent="0" lvl="0" marL="0" rtl="0" algn="l">
              <a:lnSpc>
                <a:spcPct val="90000"/>
              </a:lnSpc>
              <a:spcBef>
                <a:spcPts val="0"/>
              </a:spcBef>
              <a:spcAft>
                <a:spcPts val="0"/>
              </a:spcAft>
              <a:buClr>
                <a:schemeClr val="dk1"/>
              </a:buClr>
              <a:buSzPts val="2800"/>
              <a:buNone/>
            </a:pPr>
            <a:r>
              <a:rPr lang="en-US"/>
              <a:t>Methodology : Feature Engineering and Building Model</a:t>
            </a:r>
            <a:endParaRPr/>
          </a:p>
          <a:p>
            <a:pPr indent="0" lvl="0" marL="4743450" rtl="0" algn="l">
              <a:lnSpc>
                <a:spcPct val="90000"/>
              </a:lnSpc>
              <a:spcBef>
                <a:spcPts val="1000"/>
              </a:spcBef>
              <a:spcAft>
                <a:spcPts val="0"/>
              </a:spcAft>
              <a:buClr>
                <a:schemeClr val="dk1"/>
              </a:buClr>
              <a:buSzPts val="2800"/>
              <a:buNone/>
            </a:pPr>
            <a:r>
              <a:t/>
            </a:r>
            <a:endParaRPr/>
          </a:p>
          <a:p>
            <a:pPr indent="0" lvl="0" marL="4743450" rtl="0" algn="l">
              <a:lnSpc>
                <a:spcPct val="90000"/>
              </a:lnSpc>
              <a:spcBef>
                <a:spcPts val="1000"/>
              </a:spcBef>
              <a:spcAft>
                <a:spcPts val="0"/>
              </a:spcAft>
              <a:buClr>
                <a:schemeClr val="dk1"/>
              </a:buClr>
              <a:buSzPts val="1800"/>
              <a:buNone/>
            </a:pPr>
            <a:r>
              <a:t/>
            </a:r>
            <a:endParaRPr sz="1800"/>
          </a:p>
          <a:p>
            <a:pPr indent="0" lvl="0" marL="4743450" rtl="0" algn="l">
              <a:lnSpc>
                <a:spcPct val="90000"/>
              </a:lnSpc>
              <a:spcBef>
                <a:spcPts val="1000"/>
              </a:spcBef>
              <a:spcAft>
                <a:spcPts val="0"/>
              </a:spcAft>
              <a:buClr>
                <a:schemeClr val="dk1"/>
              </a:buClr>
              <a:buSzPts val="1800"/>
              <a:buNone/>
            </a:pPr>
            <a:r>
              <a:t/>
            </a:r>
            <a:endParaRPr sz="1800"/>
          </a:p>
          <a:p>
            <a:pPr indent="0" lvl="0" marL="4743450" rtl="0" algn="l">
              <a:lnSpc>
                <a:spcPct val="90000"/>
              </a:lnSpc>
              <a:spcBef>
                <a:spcPts val="1000"/>
              </a:spcBef>
              <a:spcAft>
                <a:spcPts val="0"/>
              </a:spcAft>
              <a:buClr>
                <a:schemeClr val="dk1"/>
              </a:buClr>
              <a:buSzPts val="1800"/>
              <a:buNone/>
            </a:pPr>
            <a:r>
              <a:rPr lang="en-US" sz="1800"/>
              <a:t>Note : </a:t>
            </a:r>
            <a:endParaRPr sz="1800"/>
          </a:p>
          <a:p>
            <a:pPr indent="-342900" lvl="0" marL="5029200" rtl="0" algn="l">
              <a:lnSpc>
                <a:spcPct val="90000"/>
              </a:lnSpc>
              <a:spcBef>
                <a:spcPts val="1000"/>
              </a:spcBef>
              <a:spcAft>
                <a:spcPts val="0"/>
              </a:spcAft>
              <a:buSzPts val="1800"/>
              <a:buChar char="●"/>
            </a:pPr>
            <a:r>
              <a:rPr lang="en-US" sz="1800"/>
              <a:t>Dataset diaugmentasi dan dipisahkan ke dalam training dan validation dengan rasio 80 : 20.  </a:t>
            </a:r>
            <a:endParaRPr sz="1800"/>
          </a:p>
          <a:p>
            <a:pPr indent="-342900" lvl="0" marL="5029200" rtl="0" algn="l">
              <a:lnSpc>
                <a:spcPct val="90000"/>
              </a:lnSpc>
              <a:spcBef>
                <a:spcPts val="0"/>
              </a:spcBef>
              <a:spcAft>
                <a:spcPts val="0"/>
              </a:spcAft>
              <a:buSzPts val="1800"/>
              <a:buChar char="●"/>
            </a:pPr>
            <a:r>
              <a:rPr lang="en-US" sz="1800"/>
              <a:t>Pelabelan data menggunakan Image Data Generator berdasarkan folder. </a:t>
            </a:r>
            <a:endParaRPr sz="1800"/>
          </a:p>
          <a:p>
            <a:pPr indent="-342900" lvl="0" marL="5029200" rtl="0" algn="l">
              <a:lnSpc>
                <a:spcPct val="90000"/>
              </a:lnSpc>
              <a:spcBef>
                <a:spcPts val="0"/>
              </a:spcBef>
              <a:spcAft>
                <a:spcPts val="0"/>
              </a:spcAft>
              <a:buSzPts val="1800"/>
              <a:buChar char="●"/>
            </a:pPr>
            <a:r>
              <a:rPr lang="en-US" sz="1800"/>
              <a:t>Kemudian membangun model jaringan saraf tiruan dengan menggunakan model Sequential. </a:t>
            </a:r>
            <a:endParaRPr sz="1800"/>
          </a:p>
          <a:p>
            <a:pPr indent="-342900" lvl="0" marL="5029200" rtl="0" algn="l">
              <a:lnSpc>
                <a:spcPct val="90000"/>
              </a:lnSpc>
              <a:spcBef>
                <a:spcPts val="0"/>
              </a:spcBef>
              <a:spcAft>
                <a:spcPts val="0"/>
              </a:spcAft>
              <a:buSzPts val="1800"/>
              <a:buChar char="●"/>
            </a:pPr>
            <a:r>
              <a:rPr lang="en-US" sz="1800"/>
              <a:t>Tabel di samping adalah hasil model Sequential yang mendeskripsikan frekuensi  convolusi, max_pooling, flatten, drop out hingga dense yang digunakan.</a:t>
            </a:r>
            <a:endParaRPr/>
          </a:p>
          <a:p>
            <a:pPr indent="0" lvl="0" marL="0" rtl="0" algn="l">
              <a:lnSpc>
                <a:spcPct val="90000"/>
              </a:lnSpc>
              <a:spcBef>
                <a:spcPts val="1000"/>
              </a:spcBef>
              <a:spcAft>
                <a:spcPts val="0"/>
              </a:spcAft>
              <a:buClr>
                <a:schemeClr val="dk1"/>
              </a:buClr>
              <a:buSzPts val="2800"/>
              <a:buNone/>
            </a:pPr>
            <a:r>
              <a:t/>
            </a:r>
            <a:endParaRPr/>
          </a:p>
        </p:txBody>
      </p:sp>
      <p:pic>
        <p:nvPicPr>
          <p:cNvPr descr="A screenshot of a computer program&#10;&#10;Description automatically generated" id="541" name="Google Shape;541;p36"/>
          <p:cNvPicPr preferRelativeResize="0"/>
          <p:nvPr/>
        </p:nvPicPr>
        <p:blipFill rotWithShape="1">
          <a:blip r:embed="rId3">
            <a:alphaModFix/>
          </a:blip>
          <a:srcRect b="0" l="0" r="0" t="0"/>
          <a:stretch/>
        </p:blipFill>
        <p:spPr>
          <a:xfrm>
            <a:off x="921306" y="2312217"/>
            <a:ext cx="4253387" cy="3966885"/>
          </a:xfrm>
          <a:prstGeom prst="rect">
            <a:avLst/>
          </a:prstGeom>
          <a:noFill/>
          <a:ln>
            <a:noFill/>
          </a:ln>
        </p:spPr>
      </p:pic>
      <p:pic>
        <p:nvPicPr>
          <p:cNvPr descr="Head with gears with solid fill" id="542" name="Google Shape;542;p36"/>
          <p:cNvPicPr preferRelativeResize="0"/>
          <p:nvPr/>
        </p:nvPicPr>
        <p:blipFill rotWithShape="1">
          <a:blip r:embed="rId4">
            <a:alphaModFix/>
          </a:blip>
          <a:srcRect b="0" l="0" r="0" t="0"/>
          <a:stretch/>
        </p:blipFill>
        <p:spPr>
          <a:xfrm>
            <a:off x="11275358" y="764241"/>
            <a:ext cx="914400" cy="914400"/>
          </a:xfrm>
          <a:prstGeom prst="rect">
            <a:avLst/>
          </a:prstGeom>
          <a:noFill/>
          <a:ln>
            <a:noFill/>
          </a:ln>
        </p:spPr>
      </p:pic>
      <p:pic>
        <p:nvPicPr>
          <p:cNvPr descr="Internet with solid fill" id="543" name="Google Shape;543;p36"/>
          <p:cNvPicPr preferRelativeResize="0"/>
          <p:nvPr/>
        </p:nvPicPr>
        <p:blipFill rotWithShape="1">
          <a:blip r:embed="rId5">
            <a:alphaModFix/>
          </a:blip>
          <a:srcRect b="0" l="0" r="0" t="0"/>
          <a:stretch/>
        </p:blipFill>
        <p:spPr>
          <a:xfrm>
            <a:off x="9953065" y="-154641"/>
            <a:ext cx="1396252" cy="1642781"/>
          </a:xfrm>
          <a:prstGeom prst="rect">
            <a:avLst/>
          </a:prstGeom>
          <a:noFill/>
          <a:ln>
            <a:noFill/>
          </a:ln>
        </p:spPr>
      </p:pic>
      <p:pic>
        <p:nvPicPr>
          <p:cNvPr descr="Puzzle pieces with solid fill" id="544" name="Google Shape;544;p36"/>
          <p:cNvPicPr preferRelativeResize="0"/>
          <p:nvPr/>
        </p:nvPicPr>
        <p:blipFill rotWithShape="1">
          <a:blip r:embed="rId6">
            <a:alphaModFix/>
          </a:blip>
          <a:srcRect b="0" l="0" r="0" t="0"/>
          <a:stretch/>
        </p:blipFill>
        <p:spPr>
          <a:xfrm>
            <a:off x="2250" y="5818700"/>
            <a:ext cx="1027275" cy="1037050"/>
          </a:xfrm>
          <a:prstGeom prst="rect">
            <a:avLst/>
          </a:prstGeom>
          <a:noFill/>
          <a:ln>
            <a:noFill/>
          </a:ln>
        </p:spPr>
      </p:pic>
      <p:pic>
        <p:nvPicPr>
          <p:cNvPr descr="Statistics with solid fill" id="545" name="Google Shape;545;p36"/>
          <p:cNvPicPr preferRelativeResize="0"/>
          <p:nvPr/>
        </p:nvPicPr>
        <p:blipFill rotWithShape="1">
          <a:blip r:embed="rId7">
            <a:alphaModFix/>
          </a:blip>
          <a:srcRect b="0" l="0" r="0" t="0"/>
          <a:stretch/>
        </p:blipFill>
        <p:spPr>
          <a:xfrm>
            <a:off x="10916771" y="5616389"/>
            <a:ext cx="1127311" cy="123937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37"/>
          <p:cNvSpPr txBox="1"/>
          <p:nvPr>
            <p:ph type="title"/>
          </p:nvPr>
        </p:nvSpPr>
        <p:spPr>
          <a:xfrm>
            <a:off x="838200" y="365125"/>
            <a:ext cx="10515600" cy="1325563"/>
          </a:xfrm>
          <a:prstGeom prst="rect">
            <a:avLst/>
          </a:prstGeom>
          <a:solidFill>
            <a:srgbClr val="CCC1D4">
              <a:alpha val="69803"/>
            </a:srgbClr>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DB4002"/>
              </a:buClr>
              <a:buSzPts val="4400"/>
              <a:buFont typeface="Play"/>
              <a:buNone/>
            </a:pPr>
            <a:r>
              <a:rPr b="1" lang="en-US">
                <a:solidFill>
                  <a:srgbClr val="DB4002"/>
                </a:solidFill>
              </a:rPr>
              <a:t>04 : Deep Learning</a:t>
            </a:r>
            <a:endParaRPr/>
          </a:p>
        </p:txBody>
      </p:sp>
      <p:sp>
        <p:nvSpPr>
          <p:cNvPr id="551" name="Google Shape;551;p37"/>
          <p:cNvSpPr txBox="1"/>
          <p:nvPr>
            <p:ph idx="1" type="body"/>
          </p:nvPr>
        </p:nvSpPr>
        <p:spPr>
          <a:xfrm>
            <a:off x="838200" y="1825625"/>
            <a:ext cx="10515600" cy="4351338"/>
          </a:xfrm>
          <a:prstGeom prst="rect">
            <a:avLst/>
          </a:prstGeom>
          <a:solidFill>
            <a:srgbClr val="CCC1D4">
              <a:alpha val="40784"/>
            </a:srgbClr>
          </a:solidFill>
          <a:ln>
            <a:noFill/>
          </a:ln>
        </p:spPr>
        <p:txBody>
          <a:bodyPr anchorCtr="0" anchor="t" bIns="45700" lIns="91425" spcFirstLastPara="1" rIns="91425" wrap="square" tIns="45700">
            <a:normAutofit lnSpcReduction="20000"/>
          </a:bodyPr>
          <a:lstStyle/>
          <a:p>
            <a:pPr indent="0" lvl="0" marL="0" rtl="0" algn="l">
              <a:lnSpc>
                <a:spcPct val="90000"/>
              </a:lnSpc>
              <a:spcBef>
                <a:spcPts val="0"/>
              </a:spcBef>
              <a:spcAft>
                <a:spcPts val="0"/>
              </a:spcAft>
              <a:buClr>
                <a:schemeClr val="dk1"/>
              </a:buClr>
              <a:buSzPts val="2800"/>
              <a:buNone/>
            </a:pPr>
            <a:r>
              <a:rPr lang="en-US"/>
              <a:t>Methodology :  Training Model</a:t>
            </a:r>
            <a:endParaRPr/>
          </a:p>
          <a:p>
            <a:pPr indent="0" lvl="0" marL="6400800" rtl="0" algn="l">
              <a:lnSpc>
                <a:spcPct val="90000"/>
              </a:lnSpc>
              <a:spcBef>
                <a:spcPts val="1000"/>
              </a:spcBef>
              <a:spcAft>
                <a:spcPts val="0"/>
              </a:spcAft>
              <a:buClr>
                <a:schemeClr val="dk1"/>
              </a:buClr>
              <a:buSzPts val="2800"/>
              <a:buNone/>
            </a:pPr>
            <a:r>
              <a:t/>
            </a:r>
            <a:endParaRPr/>
          </a:p>
          <a:p>
            <a:pPr indent="0" lvl="0" marL="6400800" rtl="0" algn="l">
              <a:lnSpc>
                <a:spcPct val="90000"/>
              </a:lnSpc>
              <a:spcBef>
                <a:spcPts val="1000"/>
              </a:spcBef>
              <a:spcAft>
                <a:spcPts val="0"/>
              </a:spcAft>
              <a:buClr>
                <a:schemeClr val="dk1"/>
              </a:buClr>
              <a:buSzPts val="2800"/>
              <a:buNone/>
            </a:pPr>
            <a:r>
              <a:t/>
            </a:r>
            <a:endParaRPr/>
          </a:p>
          <a:p>
            <a:pPr indent="0" lvl="0" marL="6400800" rtl="0" algn="l">
              <a:lnSpc>
                <a:spcPct val="90000"/>
              </a:lnSpc>
              <a:spcBef>
                <a:spcPts val="1000"/>
              </a:spcBef>
              <a:spcAft>
                <a:spcPts val="0"/>
              </a:spcAft>
              <a:buClr>
                <a:schemeClr val="dk1"/>
              </a:buClr>
              <a:buSzPts val="2800"/>
              <a:buNone/>
            </a:pPr>
            <a:r>
              <a:t/>
            </a:r>
            <a:endParaRPr/>
          </a:p>
          <a:p>
            <a:pPr indent="0" lvl="0" marL="6400800" rtl="0" algn="l">
              <a:lnSpc>
                <a:spcPct val="90000"/>
              </a:lnSpc>
              <a:spcBef>
                <a:spcPts val="1000"/>
              </a:spcBef>
              <a:spcAft>
                <a:spcPts val="0"/>
              </a:spcAft>
              <a:buClr>
                <a:schemeClr val="dk1"/>
              </a:buClr>
              <a:buSzPts val="1800"/>
              <a:buNone/>
            </a:pPr>
            <a:r>
              <a:rPr lang="en-US" sz="1800"/>
              <a:t>Note : </a:t>
            </a:r>
            <a:endParaRPr sz="1800"/>
          </a:p>
          <a:p>
            <a:pPr indent="-342900" lvl="0" marL="6400800" rtl="0" algn="l">
              <a:lnSpc>
                <a:spcPct val="90000"/>
              </a:lnSpc>
              <a:spcBef>
                <a:spcPts val="1000"/>
              </a:spcBef>
              <a:spcAft>
                <a:spcPts val="0"/>
              </a:spcAft>
              <a:buSzPts val="1800"/>
              <a:buChar char="●"/>
            </a:pPr>
            <a:r>
              <a:rPr lang="en-US" sz="1800"/>
              <a:t>Setelah membangun model, kemudian kita mengkompilasi model tersebut dengan optimizer ADAM serta menggunakan parameter metric "Accuracy". </a:t>
            </a:r>
            <a:endParaRPr sz="1800"/>
          </a:p>
          <a:p>
            <a:pPr indent="-342900" lvl="0" marL="6400800" rtl="0" algn="l">
              <a:lnSpc>
                <a:spcPct val="90000"/>
              </a:lnSpc>
              <a:spcBef>
                <a:spcPts val="0"/>
              </a:spcBef>
              <a:spcAft>
                <a:spcPts val="0"/>
              </a:spcAft>
              <a:buSzPts val="1800"/>
              <a:buChar char="●"/>
            </a:pPr>
            <a:r>
              <a:rPr lang="en-US" sz="1800"/>
              <a:t>Tahap selanjutnya kita melatih model dengan menerapkan frekuensi perulangan komputasi (epoch) : 50. </a:t>
            </a:r>
            <a:endParaRPr sz="1800"/>
          </a:p>
          <a:p>
            <a:pPr indent="-342900" lvl="0" marL="6400800" rtl="0" algn="l">
              <a:lnSpc>
                <a:spcPct val="90000"/>
              </a:lnSpc>
              <a:spcBef>
                <a:spcPts val="0"/>
              </a:spcBef>
              <a:spcAft>
                <a:spcPts val="0"/>
              </a:spcAft>
              <a:buSzPts val="1800"/>
              <a:buChar char="●"/>
            </a:pPr>
            <a:r>
              <a:rPr lang="en-US" sz="1800"/>
              <a:t>Tabel disamping menyajikan hasil training dengan hasil akhir validation accuracy : 85,9 %</a:t>
            </a:r>
            <a:endParaRPr/>
          </a:p>
        </p:txBody>
      </p:sp>
      <p:pic>
        <p:nvPicPr>
          <p:cNvPr descr="A white background with black numbers and letters&#10;&#10;Description automatically generated" id="552" name="Google Shape;552;p37"/>
          <p:cNvPicPr preferRelativeResize="0"/>
          <p:nvPr/>
        </p:nvPicPr>
        <p:blipFill rotWithShape="1">
          <a:blip r:embed="rId3">
            <a:alphaModFix/>
          </a:blip>
          <a:srcRect b="0" l="0" r="0" t="0"/>
          <a:stretch/>
        </p:blipFill>
        <p:spPr>
          <a:xfrm>
            <a:off x="841275" y="2180375"/>
            <a:ext cx="6003700" cy="3998825"/>
          </a:xfrm>
          <a:prstGeom prst="rect">
            <a:avLst/>
          </a:prstGeom>
          <a:noFill/>
          <a:ln>
            <a:noFill/>
          </a:ln>
        </p:spPr>
      </p:pic>
      <p:pic>
        <p:nvPicPr>
          <p:cNvPr descr="Head with gears with solid fill" id="553" name="Google Shape;553;p37"/>
          <p:cNvPicPr preferRelativeResize="0"/>
          <p:nvPr/>
        </p:nvPicPr>
        <p:blipFill rotWithShape="1">
          <a:blip r:embed="rId4">
            <a:alphaModFix/>
          </a:blip>
          <a:srcRect b="0" l="0" r="0" t="0"/>
          <a:stretch/>
        </p:blipFill>
        <p:spPr>
          <a:xfrm>
            <a:off x="11275358" y="764241"/>
            <a:ext cx="914400" cy="914400"/>
          </a:xfrm>
          <a:prstGeom prst="rect">
            <a:avLst/>
          </a:prstGeom>
          <a:noFill/>
          <a:ln>
            <a:noFill/>
          </a:ln>
        </p:spPr>
      </p:pic>
      <p:pic>
        <p:nvPicPr>
          <p:cNvPr descr="Internet with solid fill" id="554" name="Google Shape;554;p37"/>
          <p:cNvPicPr preferRelativeResize="0"/>
          <p:nvPr/>
        </p:nvPicPr>
        <p:blipFill rotWithShape="1">
          <a:blip r:embed="rId5">
            <a:alphaModFix/>
          </a:blip>
          <a:srcRect b="0" l="0" r="0" t="0"/>
          <a:stretch/>
        </p:blipFill>
        <p:spPr>
          <a:xfrm>
            <a:off x="9953065" y="-154641"/>
            <a:ext cx="1396252" cy="1642781"/>
          </a:xfrm>
          <a:prstGeom prst="rect">
            <a:avLst/>
          </a:prstGeom>
          <a:noFill/>
          <a:ln>
            <a:noFill/>
          </a:ln>
        </p:spPr>
      </p:pic>
      <p:pic>
        <p:nvPicPr>
          <p:cNvPr descr="Puzzle pieces with solid fill" id="555" name="Google Shape;555;p37"/>
          <p:cNvPicPr preferRelativeResize="0"/>
          <p:nvPr/>
        </p:nvPicPr>
        <p:blipFill rotWithShape="1">
          <a:blip r:embed="rId6">
            <a:alphaModFix/>
          </a:blip>
          <a:srcRect b="0" l="0" r="0" t="0"/>
          <a:stretch/>
        </p:blipFill>
        <p:spPr>
          <a:xfrm>
            <a:off x="2241" y="5616389"/>
            <a:ext cx="1116106" cy="1239370"/>
          </a:xfrm>
          <a:prstGeom prst="rect">
            <a:avLst/>
          </a:prstGeom>
          <a:noFill/>
          <a:ln>
            <a:noFill/>
          </a:ln>
        </p:spPr>
      </p:pic>
      <p:pic>
        <p:nvPicPr>
          <p:cNvPr descr="Statistics with solid fill" id="556" name="Google Shape;556;p37"/>
          <p:cNvPicPr preferRelativeResize="0"/>
          <p:nvPr/>
        </p:nvPicPr>
        <p:blipFill rotWithShape="1">
          <a:blip r:embed="rId7">
            <a:alphaModFix/>
          </a:blip>
          <a:srcRect b="0" l="0" r="0" t="0"/>
          <a:stretch/>
        </p:blipFill>
        <p:spPr>
          <a:xfrm>
            <a:off x="11170771" y="5616389"/>
            <a:ext cx="1127311" cy="123937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38"/>
          <p:cNvSpPr txBox="1"/>
          <p:nvPr>
            <p:ph type="title"/>
          </p:nvPr>
        </p:nvSpPr>
        <p:spPr>
          <a:xfrm>
            <a:off x="838200" y="365125"/>
            <a:ext cx="10515600" cy="1325563"/>
          </a:xfrm>
          <a:prstGeom prst="rect">
            <a:avLst/>
          </a:prstGeom>
          <a:solidFill>
            <a:srgbClr val="CCC1D4">
              <a:alpha val="72941"/>
            </a:srgbClr>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DB4002"/>
              </a:buClr>
              <a:buSzPts val="4400"/>
              <a:buFont typeface="Play"/>
              <a:buNone/>
            </a:pPr>
            <a:r>
              <a:rPr b="1" lang="en-US">
                <a:solidFill>
                  <a:srgbClr val="DB4002"/>
                </a:solidFill>
              </a:rPr>
              <a:t>04 : Deep Learning</a:t>
            </a:r>
            <a:endParaRPr/>
          </a:p>
        </p:txBody>
      </p:sp>
      <p:sp>
        <p:nvSpPr>
          <p:cNvPr id="562" name="Google Shape;562;p38"/>
          <p:cNvSpPr txBox="1"/>
          <p:nvPr>
            <p:ph idx="1" type="body"/>
          </p:nvPr>
        </p:nvSpPr>
        <p:spPr>
          <a:xfrm>
            <a:off x="838200" y="1825625"/>
            <a:ext cx="10515600" cy="4351338"/>
          </a:xfrm>
          <a:prstGeom prst="rect">
            <a:avLst/>
          </a:prstGeom>
          <a:solidFill>
            <a:srgbClr val="CCC1D4">
              <a:alpha val="40784"/>
            </a:srgbClr>
          </a:solid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Methodology : Model Evaluation</a:t>
            </a:r>
            <a:endParaRPr/>
          </a:p>
          <a:p>
            <a:pPr indent="0" lvl="0" marL="5486400" rtl="0" algn="l">
              <a:lnSpc>
                <a:spcPct val="90000"/>
              </a:lnSpc>
              <a:spcBef>
                <a:spcPts val="1000"/>
              </a:spcBef>
              <a:spcAft>
                <a:spcPts val="0"/>
              </a:spcAft>
              <a:buClr>
                <a:schemeClr val="dk1"/>
              </a:buClr>
              <a:buSzPts val="2800"/>
              <a:buNone/>
            </a:pPr>
            <a:r>
              <a:t/>
            </a:r>
            <a:endParaRPr/>
          </a:p>
          <a:p>
            <a:pPr indent="0" lvl="0" marL="5486400" rtl="0" algn="l">
              <a:lnSpc>
                <a:spcPct val="90000"/>
              </a:lnSpc>
              <a:spcBef>
                <a:spcPts val="1000"/>
              </a:spcBef>
              <a:spcAft>
                <a:spcPts val="0"/>
              </a:spcAft>
              <a:buClr>
                <a:schemeClr val="dk1"/>
              </a:buClr>
              <a:buSzPts val="1800"/>
              <a:buNone/>
            </a:pPr>
            <a:r>
              <a:rPr lang="en-US" sz="1800"/>
              <a:t>Analisa :</a:t>
            </a:r>
            <a:endParaRPr/>
          </a:p>
          <a:p>
            <a:pPr indent="-342900" lvl="0" marL="5943600" rtl="0" algn="l">
              <a:lnSpc>
                <a:spcPct val="90000"/>
              </a:lnSpc>
              <a:spcBef>
                <a:spcPts val="1000"/>
              </a:spcBef>
              <a:spcAft>
                <a:spcPts val="0"/>
              </a:spcAft>
              <a:buSzPts val="1800"/>
              <a:buChar char="●"/>
            </a:pPr>
            <a:r>
              <a:rPr lang="en-US" sz="1800"/>
              <a:t>Line Chart disamping menunjukkan akurasi validasi yang konsisten di atas 75% , yang ditunjukkan grafik line berwarna biru. </a:t>
            </a:r>
            <a:endParaRPr sz="1800"/>
          </a:p>
          <a:p>
            <a:pPr indent="-342900" lvl="0" marL="5943600" rtl="0" algn="l">
              <a:lnSpc>
                <a:spcPct val="90000"/>
              </a:lnSpc>
              <a:spcBef>
                <a:spcPts val="0"/>
              </a:spcBef>
              <a:spcAft>
                <a:spcPts val="0"/>
              </a:spcAft>
              <a:buSzPts val="1800"/>
              <a:buChar char="●"/>
            </a:pPr>
            <a:r>
              <a:rPr lang="en-US" sz="1800"/>
              <a:t>Model ini sudah tergolong baik untuk klasifikasi gambar objek pada model algoritma Deep Learning/Artificial Neural Network yang sudah kita uji. Tahap selanjutnya kita akan menerapkan uji prediksi perangkat komputer kita untuk menebak klasifikasi gambar objek.</a:t>
            </a:r>
            <a:endParaRPr/>
          </a:p>
        </p:txBody>
      </p:sp>
      <p:pic>
        <p:nvPicPr>
          <p:cNvPr descr="A graph of a training&#10;&#10;Description automatically generated" id="563" name="Google Shape;563;p38"/>
          <p:cNvPicPr preferRelativeResize="0"/>
          <p:nvPr/>
        </p:nvPicPr>
        <p:blipFill rotWithShape="1">
          <a:blip r:embed="rId3">
            <a:alphaModFix/>
          </a:blip>
          <a:srcRect b="0" l="0" r="0" t="0"/>
          <a:stretch/>
        </p:blipFill>
        <p:spPr>
          <a:xfrm>
            <a:off x="842682" y="2283198"/>
            <a:ext cx="5531224" cy="3894044"/>
          </a:xfrm>
          <a:prstGeom prst="rect">
            <a:avLst/>
          </a:prstGeom>
          <a:noFill/>
          <a:ln>
            <a:noFill/>
          </a:ln>
        </p:spPr>
      </p:pic>
      <p:pic>
        <p:nvPicPr>
          <p:cNvPr descr="Head with gears with solid fill" id="564" name="Google Shape;564;p38"/>
          <p:cNvPicPr preferRelativeResize="0"/>
          <p:nvPr/>
        </p:nvPicPr>
        <p:blipFill rotWithShape="1">
          <a:blip r:embed="rId4">
            <a:alphaModFix/>
          </a:blip>
          <a:srcRect b="0" l="0" r="0" t="0"/>
          <a:stretch/>
        </p:blipFill>
        <p:spPr>
          <a:xfrm>
            <a:off x="11275358" y="764241"/>
            <a:ext cx="914400" cy="914400"/>
          </a:xfrm>
          <a:prstGeom prst="rect">
            <a:avLst/>
          </a:prstGeom>
          <a:noFill/>
          <a:ln>
            <a:noFill/>
          </a:ln>
        </p:spPr>
      </p:pic>
      <p:pic>
        <p:nvPicPr>
          <p:cNvPr descr="Internet with solid fill" id="565" name="Google Shape;565;p38"/>
          <p:cNvPicPr preferRelativeResize="0"/>
          <p:nvPr/>
        </p:nvPicPr>
        <p:blipFill rotWithShape="1">
          <a:blip r:embed="rId5">
            <a:alphaModFix/>
          </a:blip>
          <a:srcRect b="0" l="0" r="0" t="0"/>
          <a:stretch/>
        </p:blipFill>
        <p:spPr>
          <a:xfrm>
            <a:off x="9953065" y="-154641"/>
            <a:ext cx="1396252" cy="1642781"/>
          </a:xfrm>
          <a:prstGeom prst="rect">
            <a:avLst/>
          </a:prstGeom>
          <a:noFill/>
          <a:ln>
            <a:noFill/>
          </a:ln>
        </p:spPr>
      </p:pic>
      <p:pic>
        <p:nvPicPr>
          <p:cNvPr descr="Puzzle pieces with solid fill" id="566" name="Google Shape;566;p38"/>
          <p:cNvPicPr preferRelativeResize="0"/>
          <p:nvPr/>
        </p:nvPicPr>
        <p:blipFill rotWithShape="1">
          <a:blip r:embed="rId6">
            <a:alphaModFix/>
          </a:blip>
          <a:srcRect b="0" l="0" r="0" t="0"/>
          <a:stretch/>
        </p:blipFill>
        <p:spPr>
          <a:xfrm>
            <a:off x="2241" y="5616389"/>
            <a:ext cx="1116106" cy="1239370"/>
          </a:xfrm>
          <a:prstGeom prst="rect">
            <a:avLst/>
          </a:prstGeom>
          <a:noFill/>
          <a:ln>
            <a:noFill/>
          </a:ln>
        </p:spPr>
      </p:pic>
      <p:pic>
        <p:nvPicPr>
          <p:cNvPr descr="Statistics with solid fill" id="567" name="Google Shape;567;p38"/>
          <p:cNvPicPr preferRelativeResize="0"/>
          <p:nvPr/>
        </p:nvPicPr>
        <p:blipFill rotWithShape="1">
          <a:blip r:embed="rId7">
            <a:alphaModFix/>
          </a:blip>
          <a:srcRect b="0" l="0" r="0" t="0"/>
          <a:stretch/>
        </p:blipFill>
        <p:spPr>
          <a:xfrm>
            <a:off x="10916771" y="5616389"/>
            <a:ext cx="1127311" cy="123937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3" name="Shape 113"/>
        <p:cNvGrpSpPr/>
        <p:nvPr/>
      </p:nvGrpSpPr>
      <p:grpSpPr>
        <a:xfrm>
          <a:off x="0" y="0"/>
          <a:ext cx="0" cy="0"/>
          <a:chOff x="0" y="0"/>
          <a:chExt cx="0" cy="0"/>
        </a:xfrm>
      </p:grpSpPr>
      <p:sp>
        <p:nvSpPr>
          <p:cNvPr id="114" name="Google Shape;114;p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5" name="Google Shape;115;p4"/>
          <p:cNvSpPr txBox="1"/>
          <p:nvPr>
            <p:ph type="title"/>
          </p:nvPr>
        </p:nvSpPr>
        <p:spPr>
          <a:xfrm>
            <a:off x="838200" y="365125"/>
            <a:ext cx="5393361" cy="1325563"/>
          </a:xfrm>
          <a:prstGeom prst="rect">
            <a:avLst/>
          </a:prstGeom>
          <a:solidFill>
            <a:srgbClr val="C0E4F5"/>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Play"/>
              <a:buNone/>
            </a:pPr>
            <a:r>
              <a:rPr b="1" lang="en-US" sz="4000"/>
              <a:t>01: Sales Force Training</a:t>
            </a:r>
            <a:endParaRPr/>
          </a:p>
        </p:txBody>
      </p:sp>
      <p:sp>
        <p:nvSpPr>
          <p:cNvPr id="116" name="Google Shape;116;p4"/>
          <p:cNvSpPr/>
          <p:nvPr/>
        </p:nvSpPr>
        <p:spPr>
          <a:xfrm>
            <a:off x="10198657" y="1"/>
            <a:ext cx="1155142" cy="625027"/>
          </a:xfrm>
          <a:custGeom>
            <a:rect b="b" l="l" r="r" t="t"/>
            <a:pathLst>
              <a:path extrusionOk="0" h="625027" w="1155142">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7" name="Google Shape;117;p4"/>
          <p:cNvSpPr txBox="1"/>
          <p:nvPr>
            <p:ph idx="1" type="body"/>
          </p:nvPr>
        </p:nvSpPr>
        <p:spPr>
          <a:xfrm>
            <a:off x="838200" y="1825625"/>
            <a:ext cx="5911500" cy="4351200"/>
          </a:xfrm>
          <a:prstGeom prst="rect">
            <a:avLst/>
          </a:prstGeom>
          <a:solidFill>
            <a:srgbClr val="E8FDFF"/>
          </a:solidFill>
          <a:ln>
            <a:noFill/>
          </a:ln>
        </p:spPr>
        <p:txBody>
          <a:bodyPr anchorCtr="0" anchor="t" bIns="45700" lIns="91425" spcFirstLastPara="1" rIns="91425" wrap="square" tIns="45700">
            <a:normAutofit/>
          </a:bodyPr>
          <a:lstStyle/>
          <a:p>
            <a:pPr indent="0" lvl="1" marL="0" rtl="0" algn="l">
              <a:lnSpc>
                <a:spcPct val="90000"/>
              </a:lnSpc>
              <a:spcBef>
                <a:spcPts val="0"/>
              </a:spcBef>
              <a:spcAft>
                <a:spcPts val="0"/>
              </a:spcAft>
              <a:buClr>
                <a:schemeClr val="dk1"/>
              </a:buClr>
              <a:buSzPts val="2400"/>
              <a:buNone/>
            </a:pPr>
            <a:r>
              <a:rPr b="1" lang="en-US"/>
              <a:t>Overview and Background Problem</a:t>
            </a:r>
            <a:endParaRPr/>
          </a:p>
          <a:p>
            <a:pPr indent="-330200" lvl="0" marL="457200" rtl="0" algn="l">
              <a:lnSpc>
                <a:spcPct val="90000"/>
              </a:lnSpc>
              <a:spcBef>
                <a:spcPts val="500"/>
              </a:spcBef>
              <a:spcAft>
                <a:spcPts val="0"/>
              </a:spcAft>
              <a:buSzPts val="1600"/>
              <a:buChar char="●"/>
            </a:pPr>
            <a:r>
              <a:rPr b="1" lang="en-US" sz="1600"/>
              <a:t>Perusahaan X bermaksud untuk meningkatkan transaksi penjualannya dengan melakukan pelatihan  yaitu  Sales Force Training pada divisi penjualannya . </a:t>
            </a:r>
            <a:endParaRPr b="1" sz="1600"/>
          </a:p>
          <a:p>
            <a:pPr indent="-330200" lvl="0" marL="457200" rtl="0" algn="l">
              <a:lnSpc>
                <a:spcPct val="90000"/>
              </a:lnSpc>
              <a:spcBef>
                <a:spcPts val="0"/>
              </a:spcBef>
              <a:spcAft>
                <a:spcPts val="0"/>
              </a:spcAft>
              <a:buSzPts val="1600"/>
              <a:buChar char="●"/>
            </a:pPr>
            <a:r>
              <a:rPr b="1" lang="en-US" sz="1600"/>
              <a:t>Rata-rata transaksi penjualan sebelum dilakukan training adalah $100. </a:t>
            </a:r>
            <a:endParaRPr b="1" sz="1600"/>
          </a:p>
          <a:p>
            <a:pPr indent="-330200" lvl="0" marL="457200" rtl="0" algn="l">
              <a:lnSpc>
                <a:spcPct val="90000"/>
              </a:lnSpc>
              <a:spcBef>
                <a:spcPts val="0"/>
              </a:spcBef>
              <a:spcAft>
                <a:spcPts val="0"/>
              </a:spcAft>
              <a:buSzPts val="1600"/>
              <a:buChar char="●"/>
            </a:pPr>
            <a:r>
              <a:rPr b="1" lang="en-US" sz="1600"/>
              <a:t>Project ini bertujuan untuk menganalisa ada atau tidaknya pengaruh dilakukannya training kepada tim sales melalui uji Hipotesis. </a:t>
            </a:r>
            <a:endParaRPr b="1" sz="1600"/>
          </a:p>
          <a:p>
            <a:pPr indent="-330200" lvl="0" marL="457200" rtl="0" algn="l">
              <a:lnSpc>
                <a:spcPct val="90000"/>
              </a:lnSpc>
              <a:spcBef>
                <a:spcPts val="0"/>
              </a:spcBef>
              <a:spcAft>
                <a:spcPts val="0"/>
              </a:spcAft>
              <a:buSzPts val="1600"/>
              <a:buChar char="●"/>
            </a:pPr>
            <a:r>
              <a:rPr b="1" lang="en-US" sz="1600"/>
              <a:t>Fokus utama pada project analisis data ini adalah membuat sebuah Data Frame, melakukan analisis data menggunakan Measures of Tendency dan Measures of Variability, menentukan Hipotesis 0 dan Hipotesis 1, melakukan uji statistik untuk memperoleh  berbagai nilai indikator dan menyimpulkan hasil uji Hipotesis </a:t>
            </a:r>
            <a:endParaRPr sz="1600"/>
          </a:p>
        </p:txBody>
      </p:sp>
      <p:sp>
        <p:nvSpPr>
          <p:cNvPr id="118" name="Google Shape;118;p4"/>
          <p:cNvSpPr/>
          <p:nvPr/>
        </p:nvSpPr>
        <p:spPr>
          <a:xfrm>
            <a:off x="6808185" y="3423959"/>
            <a:ext cx="540822" cy="540822"/>
          </a:xfrm>
          <a:prstGeom prst="ellipse">
            <a:avLst/>
          </a:prstGeom>
          <a:noFill/>
          <a:ln cap="flat" cmpd="sng" w="1270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descr="Teacher" id="119" name="Google Shape;119;p4"/>
          <p:cNvPicPr preferRelativeResize="0"/>
          <p:nvPr/>
        </p:nvPicPr>
        <p:blipFill rotWithShape="1">
          <a:blip r:embed="rId3">
            <a:alphaModFix/>
          </a:blip>
          <a:srcRect b="0" l="0" r="0" t="0"/>
          <a:stretch/>
        </p:blipFill>
        <p:spPr>
          <a:xfrm>
            <a:off x="7887184" y="1216485"/>
            <a:ext cx="3781051" cy="3781051"/>
          </a:xfrm>
          <a:custGeom>
            <a:rect b="b" l="l" r="r" t="t"/>
            <a:pathLst>
              <a:path extrusionOk="0" h="5712488" w="4114800">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a:noFill/>
          <a:ln>
            <a:noFill/>
          </a:ln>
        </p:spPr>
      </p:pic>
      <p:sp>
        <p:nvSpPr>
          <p:cNvPr id="120" name="Google Shape;120;p4"/>
          <p:cNvSpPr/>
          <p:nvPr/>
        </p:nvSpPr>
        <p:spPr>
          <a:xfrm>
            <a:off x="6749602" y="1"/>
            <a:ext cx="2066948" cy="1621879"/>
          </a:xfrm>
          <a:custGeom>
            <a:rect b="b" l="l" r="r" t="t"/>
            <a:pathLst>
              <a:path extrusionOk="0" h="1621879" w="2066948">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1" name="Google Shape;121;p4"/>
          <p:cNvCxnSpPr/>
          <p:nvPr/>
        </p:nvCxnSpPr>
        <p:spPr>
          <a:xfrm>
            <a:off x="12138745" y="1027906"/>
            <a:ext cx="0" cy="1597708"/>
          </a:xfrm>
          <a:prstGeom prst="straightConnector1">
            <a:avLst/>
          </a:prstGeom>
          <a:noFill/>
          <a:ln cap="rnd" cmpd="sng" w="127000">
            <a:solidFill>
              <a:schemeClr val="accent4"/>
            </a:solidFill>
            <a:prstDash val="dash"/>
            <a:miter lim="800000"/>
            <a:headEnd len="sm" w="sm" type="none"/>
            <a:tailEnd len="sm" w="sm" type="none"/>
          </a:ln>
        </p:spPr>
      </p:cxnSp>
      <p:sp>
        <p:nvSpPr>
          <p:cNvPr id="122" name="Google Shape;122;p4"/>
          <p:cNvSpPr/>
          <p:nvPr/>
        </p:nvSpPr>
        <p:spPr>
          <a:xfrm rot="-1136562">
            <a:off x="7456580" y="5166682"/>
            <a:ext cx="1835725" cy="2024785"/>
          </a:xfrm>
          <a:custGeom>
            <a:rect b="b" l="l" r="r" t="t"/>
            <a:pathLst>
              <a:path extrusionOk="0" h="2024785" w="183572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3" name="Google Shape;123;p4"/>
          <p:cNvSpPr/>
          <p:nvPr/>
        </p:nvSpPr>
        <p:spPr>
          <a:xfrm>
            <a:off x="6809527" y="6033795"/>
            <a:ext cx="1991064" cy="824205"/>
          </a:xfrm>
          <a:custGeom>
            <a:rect b="b" l="l" r="r" t="t"/>
            <a:pathLst>
              <a:path extrusionOk="0" h="824205" w="1991064">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4" name="Google Shape;124;p4"/>
          <p:cNvSpPr/>
          <p:nvPr/>
        </p:nvSpPr>
        <p:spPr>
          <a:xfrm>
            <a:off x="10851696" y="5519196"/>
            <a:ext cx="1340305" cy="1338805"/>
          </a:xfrm>
          <a:custGeom>
            <a:rect b="b" l="l" r="r" t="t"/>
            <a:pathLst>
              <a:path extrusionOk="0" h="1338805" w="13403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39"/>
          <p:cNvSpPr txBox="1"/>
          <p:nvPr>
            <p:ph type="title"/>
          </p:nvPr>
        </p:nvSpPr>
        <p:spPr>
          <a:xfrm>
            <a:off x="838200" y="365125"/>
            <a:ext cx="10515600" cy="1325563"/>
          </a:xfrm>
          <a:prstGeom prst="rect">
            <a:avLst/>
          </a:prstGeom>
          <a:solidFill>
            <a:srgbClr val="CCC1D4">
              <a:alpha val="72941"/>
            </a:srgbClr>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DB4002"/>
              </a:buClr>
              <a:buSzPts val="4400"/>
              <a:buFont typeface="Play"/>
              <a:buNone/>
            </a:pPr>
            <a:r>
              <a:rPr b="1" lang="en-US">
                <a:solidFill>
                  <a:srgbClr val="DB4002"/>
                </a:solidFill>
              </a:rPr>
              <a:t>04 : Deep Learning</a:t>
            </a:r>
            <a:endParaRPr/>
          </a:p>
        </p:txBody>
      </p:sp>
      <p:sp>
        <p:nvSpPr>
          <p:cNvPr id="573" name="Google Shape;573;p39"/>
          <p:cNvSpPr txBox="1"/>
          <p:nvPr>
            <p:ph idx="1" type="body"/>
          </p:nvPr>
        </p:nvSpPr>
        <p:spPr>
          <a:xfrm>
            <a:off x="838200" y="1825625"/>
            <a:ext cx="10515600" cy="4915009"/>
          </a:xfrm>
          <a:prstGeom prst="rect">
            <a:avLst/>
          </a:prstGeom>
          <a:solidFill>
            <a:srgbClr val="CCC1D4">
              <a:alpha val="34901"/>
            </a:srgbClr>
          </a:solidFill>
          <a:ln>
            <a:noFill/>
          </a:ln>
        </p:spPr>
        <p:txBody>
          <a:bodyPr anchorCtr="0" anchor="t" bIns="45700" lIns="91425" spcFirstLastPara="1" rIns="91425" wrap="square" tIns="45700">
            <a:normAutofit lnSpcReduction="20000"/>
          </a:bodyPr>
          <a:lstStyle/>
          <a:p>
            <a:pPr indent="0" lvl="0" marL="0" rtl="0" algn="l">
              <a:lnSpc>
                <a:spcPct val="90000"/>
              </a:lnSpc>
              <a:spcBef>
                <a:spcPts val="0"/>
              </a:spcBef>
              <a:spcAft>
                <a:spcPts val="0"/>
              </a:spcAft>
              <a:buClr>
                <a:schemeClr val="dk1"/>
              </a:buClr>
              <a:buSzPts val="2800"/>
              <a:buNone/>
            </a:pPr>
            <a:r>
              <a:rPr lang="en-US"/>
              <a:t>Prediction Result</a:t>
            </a:r>
            <a:endParaRPr/>
          </a:p>
          <a:p>
            <a:pPr indent="0" lvl="0" marL="5486400" rtl="0" algn="l">
              <a:lnSpc>
                <a:spcPct val="90000"/>
              </a:lnSpc>
              <a:spcBef>
                <a:spcPts val="1000"/>
              </a:spcBef>
              <a:spcAft>
                <a:spcPts val="0"/>
              </a:spcAft>
              <a:buClr>
                <a:schemeClr val="dk1"/>
              </a:buClr>
              <a:buSzPts val="2800"/>
              <a:buNone/>
            </a:pPr>
            <a:r>
              <a:t/>
            </a:r>
            <a:endParaRPr/>
          </a:p>
          <a:p>
            <a:pPr indent="0" lvl="0" marL="5486400" rtl="0" algn="l">
              <a:lnSpc>
                <a:spcPct val="90000"/>
              </a:lnSpc>
              <a:spcBef>
                <a:spcPts val="1000"/>
              </a:spcBef>
              <a:spcAft>
                <a:spcPts val="0"/>
              </a:spcAft>
              <a:buClr>
                <a:schemeClr val="dk1"/>
              </a:buClr>
              <a:buSzPts val="2800"/>
              <a:buNone/>
            </a:pPr>
            <a:r>
              <a:t/>
            </a:r>
            <a:endParaRPr/>
          </a:p>
          <a:p>
            <a:pPr indent="0" lvl="0" marL="5486400" rtl="0" algn="l">
              <a:lnSpc>
                <a:spcPct val="90000"/>
              </a:lnSpc>
              <a:spcBef>
                <a:spcPts val="1000"/>
              </a:spcBef>
              <a:spcAft>
                <a:spcPts val="0"/>
              </a:spcAft>
              <a:buClr>
                <a:schemeClr val="dk1"/>
              </a:buClr>
              <a:buSzPts val="1800"/>
              <a:buNone/>
            </a:pPr>
            <a:r>
              <a:rPr lang="en-US" sz="1800"/>
              <a:t>Analisa:</a:t>
            </a:r>
            <a:endParaRPr/>
          </a:p>
          <a:p>
            <a:pPr indent="-342900" lvl="0" marL="5943600" rtl="0" algn="l">
              <a:lnSpc>
                <a:spcPct val="90000"/>
              </a:lnSpc>
              <a:spcBef>
                <a:spcPts val="1000"/>
              </a:spcBef>
              <a:spcAft>
                <a:spcPts val="0"/>
              </a:spcAft>
              <a:buSzPts val="1800"/>
              <a:buChar char="●"/>
            </a:pPr>
            <a:r>
              <a:rPr lang="en-US" sz="1800"/>
              <a:t>Tahap akhir dari rangkaian project Deep Learning ini adalah menguji prediksi mesin komputer untuk menebak dan mengkalisifikasi sebuah gambar objek ke dalam kategori yang sudah dipelajarinya. </a:t>
            </a:r>
            <a:endParaRPr sz="1800"/>
          </a:p>
          <a:p>
            <a:pPr indent="-342900" lvl="0" marL="5943600" rtl="0" algn="l">
              <a:lnSpc>
                <a:spcPct val="90000"/>
              </a:lnSpc>
              <a:spcBef>
                <a:spcPts val="0"/>
              </a:spcBef>
              <a:spcAft>
                <a:spcPts val="0"/>
              </a:spcAft>
              <a:buSzPts val="1800"/>
              <a:buChar char="●"/>
            </a:pPr>
            <a:r>
              <a:rPr lang="en-US" sz="1800"/>
              <a:t>Kita coba mengunggah gambar yang diunduh secara random dari luar dataset . Gambar di samping  menunjukkan bahwa perangkat komputer yang sudah kita latih memunculkan hasil prediksi yang benar, sehingga bisa disimpulkan bahwa model CNN – Tenserflow – Keras yang kita terapkan adalah tergolong baik.</a:t>
            </a:r>
            <a:endParaRPr/>
          </a:p>
        </p:txBody>
      </p:sp>
      <p:pic>
        <p:nvPicPr>
          <p:cNvPr descr="A white shoe with red green and blue letters&#10;&#10;Description automatically generated" id="574" name="Google Shape;574;p39"/>
          <p:cNvPicPr preferRelativeResize="0"/>
          <p:nvPr/>
        </p:nvPicPr>
        <p:blipFill rotWithShape="1">
          <a:blip r:embed="rId3">
            <a:alphaModFix/>
          </a:blip>
          <a:srcRect b="0" l="0" r="0" t="0"/>
          <a:stretch/>
        </p:blipFill>
        <p:spPr>
          <a:xfrm>
            <a:off x="837675" y="2238626"/>
            <a:ext cx="5558426" cy="3938450"/>
          </a:xfrm>
          <a:prstGeom prst="rect">
            <a:avLst/>
          </a:prstGeom>
          <a:noFill/>
          <a:ln>
            <a:noFill/>
          </a:ln>
        </p:spPr>
      </p:pic>
      <p:pic>
        <p:nvPicPr>
          <p:cNvPr descr="Head with gears with solid fill" id="575" name="Google Shape;575;p39"/>
          <p:cNvPicPr preferRelativeResize="0"/>
          <p:nvPr/>
        </p:nvPicPr>
        <p:blipFill rotWithShape="1">
          <a:blip r:embed="rId4">
            <a:alphaModFix/>
          </a:blip>
          <a:srcRect b="0" l="0" r="0" t="0"/>
          <a:stretch/>
        </p:blipFill>
        <p:spPr>
          <a:xfrm>
            <a:off x="11275358" y="764241"/>
            <a:ext cx="914400" cy="914400"/>
          </a:xfrm>
          <a:prstGeom prst="rect">
            <a:avLst/>
          </a:prstGeom>
          <a:noFill/>
          <a:ln>
            <a:noFill/>
          </a:ln>
        </p:spPr>
      </p:pic>
      <p:pic>
        <p:nvPicPr>
          <p:cNvPr descr="Internet with solid fill" id="576" name="Google Shape;576;p39"/>
          <p:cNvPicPr preferRelativeResize="0"/>
          <p:nvPr/>
        </p:nvPicPr>
        <p:blipFill rotWithShape="1">
          <a:blip r:embed="rId5">
            <a:alphaModFix/>
          </a:blip>
          <a:srcRect b="0" l="0" r="0" t="0"/>
          <a:stretch/>
        </p:blipFill>
        <p:spPr>
          <a:xfrm>
            <a:off x="9953065" y="-154641"/>
            <a:ext cx="1396252" cy="1642781"/>
          </a:xfrm>
          <a:prstGeom prst="rect">
            <a:avLst/>
          </a:prstGeom>
          <a:noFill/>
          <a:ln>
            <a:noFill/>
          </a:ln>
        </p:spPr>
      </p:pic>
      <p:pic>
        <p:nvPicPr>
          <p:cNvPr descr="Puzzle pieces with solid fill" id="577" name="Google Shape;577;p39"/>
          <p:cNvPicPr preferRelativeResize="0"/>
          <p:nvPr/>
        </p:nvPicPr>
        <p:blipFill rotWithShape="1">
          <a:blip r:embed="rId6">
            <a:alphaModFix/>
          </a:blip>
          <a:srcRect b="0" l="0" r="0" t="0"/>
          <a:stretch/>
        </p:blipFill>
        <p:spPr>
          <a:xfrm>
            <a:off x="2241" y="5616389"/>
            <a:ext cx="1116106" cy="1239370"/>
          </a:xfrm>
          <a:prstGeom prst="rect">
            <a:avLst/>
          </a:prstGeom>
          <a:noFill/>
          <a:ln>
            <a:noFill/>
          </a:ln>
        </p:spPr>
      </p:pic>
      <p:pic>
        <p:nvPicPr>
          <p:cNvPr descr="Statistics with solid fill" id="578" name="Google Shape;578;p39"/>
          <p:cNvPicPr preferRelativeResize="0"/>
          <p:nvPr/>
        </p:nvPicPr>
        <p:blipFill rotWithShape="1">
          <a:blip r:embed="rId7">
            <a:alphaModFix/>
          </a:blip>
          <a:srcRect b="0" l="0" r="0" t="0"/>
          <a:stretch/>
        </p:blipFill>
        <p:spPr>
          <a:xfrm>
            <a:off x="11170771" y="5616389"/>
            <a:ext cx="1127311" cy="1239370"/>
          </a:xfrm>
          <a:prstGeom prst="rect">
            <a:avLst/>
          </a:prstGeom>
          <a:noFill/>
          <a:ln>
            <a:noFill/>
          </a:ln>
        </p:spPr>
      </p:pic>
      <p:sp>
        <p:nvSpPr>
          <p:cNvPr id="579" name="Google Shape;579;p39"/>
          <p:cNvSpPr txBox="1"/>
          <p:nvPr/>
        </p:nvSpPr>
        <p:spPr>
          <a:xfrm>
            <a:off x="1469350" y="6307400"/>
            <a:ext cx="9701400" cy="390900"/>
          </a:xfrm>
          <a:prstGeom prst="rect">
            <a:avLst/>
          </a:prstGeom>
          <a:solidFill>
            <a:srgbClr val="CCC1D4">
              <a:alpha val="349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8"/>
              </a:rPr>
              <a:t>https://github.com/Effendy8/Final-Project-Kelas-Work/blob/main/04_Deep_Learning.ipynb</a:t>
            </a:r>
            <a:endParaRPr>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pic>
        <p:nvPicPr>
          <p:cNvPr descr="Call center with solid fill" id="584" name="Google Shape;584;p40"/>
          <p:cNvPicPr preferRelativeResize="0"/>
          <p:nvPr/>
        </p:nvPicPr>
        <p:blipFill rotWithShape="1">
          <a:blip r:embed="rId3">
            <a:alphaModFix/>
          </a:blip>
          <a:srcRect b="0" l="0" r="0" t="0"/>
          <a:stretch/>
        </p:blipFill>
        <p:spPr>
          <a:xfrm>
            <a:off x="3655359" y="1940860"/>
            <a:ext cx="2438399" cy="2180664"/>
          </a:xfrm>
          <a:prstGeom prst="rect">
            <a:avLst/>
          </a:prstGeom>
          <a:noFill/>
          <a:ln>
            <a:noFill/>
          </a:ln>
        </p:spPr>
      </p:pic>
      <p:pic>
        <p:nvPicPr>
          <p:cNvPr descr="Information Technology Wallpapers - Wallpaper Cave" id="585" name="Google Shape;585;p40"/>
          <p:cNvPicPr preferRelativeResize="0"/>
          <p:nvPr/>
        </p:nvPicPr>
        <p:blipFill rotWithShape="1">
          <a:blip r:embed="rId4">
            <a:alphaModFix/>
          </a:blip>
          <a:srcRect b="0" l="0" r="0" t="0"/>
          <a:stretch/>
        </p:blipFill>
        <p:spPr>
          <a:xfrm>
            <a:off x="1" y="5774"/>
            <a:ext cx="12191999" cy="6857998"/>
          </a:xfrm>
          <a:prstGeom prst="rect">
            <a:avLst/>
          </a:prstGeom>
          <a:noFill/>
          <a:ln>
            <a:noFill/>
          </a:ln>
        </p:spPr>
      </p:pic>
      <p:pic>
        <p:nvPicPr>
          <p:cNvPr descr="A black phone in a circle&#10;&#10;Description automatically generated" id="586" name="Google Shape;586;p40"/>
          <p:cNvPicPr preferRelativeResize="0"/>
          <p:nvPr/>
        </p:nvPicPr>
        <p:blipFill rotWithShape="1">
          <a:blip r:embed="rId5">
            <a:alphaModFix/>
          </a:blip>
          <a:srcRect b="0" l="0" r="0" t="0"/>
          <a:stretch/>
        </p:blipFill>
        <p:spPr>
          <a:xfrm>
            <a:off x="351585" y="2792769"/>
            <a:ext cx="496538" cy="464280"/>
          </a:xfrm>
          <a:prstGeom prst="teardrop">
            <a:avLst>
              <a:gd fmla="val 100000" name="adj"/>
            </a:avLst>
          </a:prstGeom>
          <a:noFill/>
          <a:ln>
            <a:noFill/>
          </a:ln>
        </p:spPr>
      </p:pic>
      <p:pic>
        <p:nvPicPr>
          <p:cNvPr descr="A blue and purple globe&#10;&#10;Description automatically generated" id="587" name="Google Shape;587;p40"/>
          <p:cNvPicPr preferRelativeResize="0"/>
          <p:nvPr/>
        </p:nvPicPr>
        <p:blipFill rotWithShape="1">
          <a:blip r:embed="rId6">
            <a:alphaModFix/>
          </a:blip>
          <a:srcRect b="0" l="0" r="0" t="0"/>
          <a:stretch/>
        </p:blipFill>
        <p:spPr>
          <a:xfrm>
            <a:off x="363131" y="3369363"/>
            <a:ext cx="479722" cy="507962"/>
          </a:xfrm>
          <a:prstGeom prst="teardrop">
            <a:avLst>
              <a:gd fmla="val 100000" name="adj"/>
            </a:avLst>
          </a:prstGeom>
          <a:noFill/>
          <a:ln>
            <a:noFill/>
          </a:ln>
        </p:spPr>
      </p:pic>
      <p:pic>
        <p:nvPicPr>
          <p:cNvPr descr="A logo of a mail&#10;&#10;Description automatically generated" id="588" name="Google Shape;588;p40"/>
          <p:cNvPicPr preferRelativeResize="0"/>
          <p:nvPr/>
        </p:nvPicPr>
        <p:blipFill rotWithShape="1">
          <a:blip r:embed="rId7">
            <a:alphaModFix/>
          </a:blip>
          <a:srcRect b="0" l="0" r="0" t="0"/>
          <a:stretch/>
        </p:blipFill>
        <p:spPr>
          <a:xfrm>
            <a:off x="354716" y="3899374"/>
            <a:ext cx="490955" cy="443687"/>
          </a:xfrm>
          <a:prstGeom prst="teardrop">
            <a:avLst>
              <a:gd fmla="val 100000" name="adj"/>
            </a:avLst>
          </a:prstGeom>
          <a:noFill/>
          <a:ln>
            <a:noFill/>
          </a:ln>
        </p:spPr>
      </p:pic>
      <p:sp>
        <p:nvSpPr>
          <p:cNvPr id="589" name="Google Shape;589;p40"/>
          <p:cNvSpPr txBox="1"/>
          <p:nvPr>
            <p:ph type="title"/>
          </p:nvPr>
        </p:nvSpPr>
        <p:spPr>
          <a:xfrm>
            <a:off x="838200" y="76853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5400"/>
              <a:buFont typeface="Play"/>
              <a:buNone/>
            </a:pPr>
            <a:r>
              <a:rPr b="1" lang="en-US" sz="5400">
                <a:solidFill>
                  <a:srgbClr val="C00000"/>
                </a:solidFill>
              </a:rPr>
              <a:t>THANK YOU</a:t>
            </a:r>
            <a:endParaRPr/>
          </a:p>
        </p:txBody>
      </p:sp>
      <p:sp>
        <p:nvSpPr>
          <p:cNvPr id="590" name="Google Shape;590;p4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rgbClr val="080808"/>
              </a:buClr>
              <a:buSzPts val="2800"/>
              <a:buNone/>
            </a:pPr>
            <a:r>
              <a:rPr b="1" lang="en-US">
                <a:solidFill>
                  <a:srgbClr val="080808"/>
                </a:solidFill>
              </a:rPr>
              <a:t>085893409005</a:t>
            </a:r>
            <a:endParaRPr/>
          </a:p>
          <a:p>
            <a:pPr indent="0" lvl="0" marL="0" rtl="0" algn="l">
              <a:lnSpc>
                <a:spcPct val="90000"/>
              </a:lnSpc>
              <a:spcBef>
                <a:spcPts val="1000"/>
              </a:spcBef>
              <a:spcAft>
                <a:spcPts val="0"/>
              </a:spcAft>
              <a:buClr>
                <a:srgbClr val="080808"/>
              </a:buClr>
              <a:buSzPts val="2800"/>
              <a:buNone/>
            </a:pPr>
            <a:r>
              <a:rPr b="1" lang="en-US">
                <a:solidFill>
                  <a:srgbClr val="080808"/>
                </a:solidFill>
              </a:rPr>
              <a:t>https://github.com/Effendy8</a:t>
            </a:r>
            <a:endParaRPr/>
          </a:p>
          <a:p>
            <a:pPr indent="0" lvl="0" marL="0" rtl="0" algn="l">
              <a:lnSpc>
                <a:spcPct val="90000"/>
              </a:lnSpc>
              <a:spcBef>
                <a:spcPts val="1000"/>
              </a:spcBef>
              <a:spcAft>
                <a:spcPts val="0"/>
              </a:spcAft>
              <a:buClr>
                <a:srgbClr val="080808"/>
              </a:buClr>
              <a:buSzPts val="2800"/>
              <a:buNone/>
            </a:pPr>
            <a:r>
              <a:rPr b="1" lang="en-US">
                <a:solidFill>
                  <a:srgbClr val="080808"/>
                </a:solidFill>
              </a:rPr>
              <a:t>effendy.napitupulu@gmail.com</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8" name="Shape 128"/>
        <p:cNvGrpSpPr/>
        <p:nvPr/>
      </p:nvGrpSpPr>
      <p:grpSpPr>
        <a:xfrm>
          <a:off x="0" y="0"/>
          <a:ext cx="0" cy="0"/>
          <a:chOff x="0" y="0"/>
          <a:chExt cx="0" cy="0"/>
        </a:xfrm>
      </p:grpSpPr>
      <p:pic>
        <p:nvPicPr>
          <p:cNvPr id="129" name="Google Shape;129;p5"/>
          <p:cNvPicPr preferRelativeResize="0"/>
          <p:nvPr/>
        </p:nvPicPr>
        <p:blipFill rotWithShape="1">
          <a:blip r:embed="rId3">
            <a:alphaModFix/>
          </a:blip>
          <a:srcRect b="23383" l="0" r="9084" t="0"/>
          <a:stretch/>
        </p:blipFill>
        <p:spPr>
          <a:xfrm>
            <a:off x="20" y="10"/>
            <a:ext cx="12191980" cy="6857990"/>
          </a:xfrm>
          <a:prstGeom prst="rect">
            <a:avLst/>
          </a:prstGeom>
          <a:noFill/>
          <a:ln>
            <a:noFill/>
          </a:ln>
        </p:spPr>
      </p:pic>
      <p:sp>
        <p:nvSpPr>
          <p:cNvPr id="130" name="Google Shape;130;p5"/>
          <p:cNvSpPr/>
          <p:nvPr/>
        </p:nvSpPr>
        <p:spPr>
          <a:xfrm>
            <a:off x="0" y="0"/>
            <a:ext cx="12196802" cy="6858000"/>
          </a:xfrm>
          <a:prstGeom prst="rect">
            <a:avLst/>
          </a:prstGeom>
          <a:gradFill>
            <a:gsLst>
              <a:gs pos="0">
                <a:srgbClr val="E8E8E8">
                  <a:alpha val="83921"/>
                </a:srgbClr>
              </a:gs>
              <a:gs pos="28000">
                <a:srgbClr val="E8E8E8">
                  <a:alpha val="83921"/>
                </a:srgbClr>
              </a:gs>
              <a:gs pos="74000">
                <a:schemeClr val="lt1"/>
              </a:gs>
              <a:gs pos="100000">
                <a:schemeClr val="lt1"/>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1" name="Google Shape;131;p5"/>
          <p:cNvSpPr txBox="1"/>
          <p:nvPr>
            <p:ph type="title"/>
          </p:nvPr>
        </p:nvSpPr>
        <p:spPr>
          <a:xfrm>
            <a:off x="838200" y="365125"/>
            <a:ext cx="10515600" cy="1348800"/>
          </a:xfrm>
          <a:prstGeom prst="rect">
            <a:avLst/>
          </a:prstGeom>
          <a:solidFill>
            <a:srgbClr val="C0E4F5"/>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en-US"/>
              <a:t>01: Sales Force Training</a:t>
            </a:r>
            <a:endParaRPr/>
          </a:p>
        </p:txBody>
      </p:sp>
      <p:sp>
        <p:nvSpPr>
          <p:cNvPr id="132" name="Google Shape;132;p5"/>
          <p:cNvSpPr txBox="1"/>
          <p:nvPr>
            <p:ph idx="1" type="body"/>
          </p:nvPr>
        </p:nvSpPr>
        <p:spPr>
          <a:xfrm>
            <a:off x="838200" y="1825625"/>
            <a:ext cx="10515600" cy="5032500"/>
          </a:xfrm>
          <a:prstGeom prst="rect">
            <a:avLst/>
          </a:prstGeom>
          <a:solidFill>
            <a:srgbClr val="E8FDFF"/>
          </a:solid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800"/>
              <a:buNone/>
            </a:pPr>
            <a:r>
              <a:rPr lang="en-US"/>
              <a:t>Project Outline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1800"/>
              <a:buNone/>
            </a:pPr>
            <a:r>
              <a:t/>
            </a:r>
            <a:endParaRPr sz="1800"/>
          </a:p>
          <a:p>
            <a:pPr indent="0" lvl="0" marL="0" rtl="0" algn="l">
              <a:lnSpc>
                <a:spcPct val="90000"/>
              </a:lnSpc>
              <a:spcBef>
                <a:spcPts val="1000"/>
              </a:spcBef>
              <a:spcAft>
                <a:spcPts val="0"/>
              </a:spcAft>
              <a:buClr>
                <a:schemeClr val="dk1"/>
              </a:buClr>
              <a:buSzPts val="1800"/>
              <a:buNone/>
            </a:pPr>
            <a:r>
              <a:t/>
            </a:r>
            <a:endParaRPr sz="1800"/>
          </a:p>
          <a:p>
            <a:pPr indent="0" lvl="0" marL="0" rtl="0" algn="l">
              <a:lnSpc>
                <a:spcPct val="90000"/>
              </a:lnSpc>
              <a:spcBef>
                <a:spcPts val="1000"/>
              </a:spcBef>
              <a:spcAft>
                <a:spcPts val="0"/>
              </a:spcAft>
              <a:buClr>
                <a:schemeClr val="dk1"/>
              </a:buClr>
              <a:buSzPts val="1800"/>
              <a:buNone/>
            </a:pPr>
            <a:r>
              <a:rPr lang="en-US" sz="1800"/>
              <a:t>Note : Project ini menerapkan analisis sebuah dataframe numerik yang berfokus pada uji Statistik untuk menentukan hasil uji Hipotesis.</a:t>
            </a:r>
            <a:endParaRPr/>
          </a:p>
          <a:p>
            <a:pPr indent="0" lvl="0" marL="0" rtl="0" algn="l">
              <a:lnSpc>
                <a:spcPct val="90000"/>
              </a:lnSpc>
              <a:spcBef>
                <a:spcPts val="1000"/>
              </a:spcBef>
              <a:spcAft>
                <a:spcPts val="0"/>
              </a:spcAft>
              <a:buClr>
                <a:schemeClr val="dk1"/>
              </a:buClr>
              <a:buSzPts val="2800"/>
              <a:buNone/>
            </a:pPr>
            <a:r>
              <a:t/>
            </a:r>
            <a:endParaRPr/>
          </a:p>
        </p:txBody>
      </p:sp>
      <p:grpSp>
        <p:nvGrpSpPr>
          <p:cNvPr id="133" name="Google Shape;133;p5"/>
          <p:cNvGrpSpPr/>
          <p:nvPr/>
        </p:nvGrpSpPr>
        <p:grpSpPr>
          <a:xfrm>
            <a:off x="838200" y="2241251"/>
            <a:ext cx="10515599" cy="3179843"/>
            <a:chOff x="0" y="0"/>
            <a:chExt cx="10515599" cy="3364201"/>
          </a:xfrm>
        </p:grpSpPr>
        <p:sp>
          <p:nvSpPr>
            <p:cNvPr id="134" name="Google Shape;134;p5"/>
            <p:cNvSpPr/>
            <p:nvPr/>
          </p:nvSpPr>
          <p:spPr>
            <a:xfrm>
              <a:off x="0" y="0"/>
              <a:ext cx="8097012" cy="605556"/>
            </a:xfrm>
            <a:prstGeom prst="roundRect">
              <a:avLst>
                <a:gd fmla="val 10000" name="adj"/>
              </a:avLst>
            </a:prstGeom>
            <a:solidFill>
              <a:srgbClr val="E97131"/>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5"/>
            <p:cNvSpPr txBox="1"/>
            <p:nvPr/>
          </p:nvSpPr>
          <p:spPr>
            <a:xfrm>
              <a:off x="17736" y="17736"/>
              <a:ext cx="7372719" cy="570084"/>
            </a:xfrm>
            <a:prstGeom prst="rect">
              <a:avLst/>
            </a:prstGeom>
            <a:noFill/>
            <a:ln>
              <a:noFill/>
            </a:ln>
          </p:spPr>
          <p:txBody>
            <a:bodyPr anchorCtr="0" anchor="ctr" bIns="80000" lIns="80000" spcFirstLastPara="1" rIns="80000" wrap="square" tIns="80000">
              <a:noAutofit/>
            </a:bodyPr>
            <a:lstStyle/>
            <a:p>
              <a:pPr indent="0" lvl="0" marL="0" marR="0" rtl="0" algn="l">
                <a:lnSpc>
                  <a:spcPct val="90000"/>
                </a:lnSpc>
                <a:spcBef>
                  <a:spcPts val="0"/>
                </a:spcBef>
                <a:spcAft>
                  <a:spcPts val="0"/>
                </a:spcAft>
                <a:buClr>
                  <a:schemeClr val="lt1"/>
                </a:buClr>
                <a:buSzPts val="2100"/>
                <a:buFont typeface="Arial"/>
                <a:buNone/>
              </a:pPr>
              <a:r>
                <a:rPr lang="en-US" sz="2100">
                  <a:solidFill>
                    <a:schemeClr val="lt1"/>
                  </a:solidFill>
                  <a:latin typeface="Arial"/>
                  <a:ea typeface="Arial"/>
                  <a:cs typeface="Arial"/>
                  <a:sym typeface="Arial"/>
                </a:rPr>
                <a:t>Membuat Data Frame</a:t>
              </a:r>
              <a:endParaRPr/>
            </a:p>
          </p:txBody>
        </p:sp>
        <p:sp>
          <p:nvSpPr>
            <p:cNvPr id="136" name="Google Shape;136;p5"/>
            <p:cNvSpPr/>
            <p:nvPr/>
          </p:nvSpPr>
          <p:spPr>
            <a:xfrm>
              <a:off x="604647" y="689661"/>
              <a:ext cx="8097012" cy="605556"/>
            </a:xfrm>
            <a:prstGeom prst="roundRect">
              <a:avLst>
                <a:gd fmla="val 10000" name="adj"/>
              </a:avLst>
            </a:prstGeom>
            <a:solidFill>
              <a:srgbClr val="D5AE1D"/>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5"/>
            <p:cNvSpPr txBox="1"/>
            <p:nvPr/>
          </p:nvSpPr>
          <p:spPr>
            <a:xfrm>
              <a:off x="622383" y="707397"/>
              <a:ext cx="7063281" cy="570084"/>
            </a:xfrm>
            <a:prstGeom prst="rect">
              <a:avLst/>
            </a:prstGeom>
            <a:noFill/>
            <a:ln>
              <a:noFill/>
            </a:ln>
          </p:spPr>
          <p:txBody>
            <a:bodyPr anchorCtr="0" anchor="ctr" bIns="80000" lIns="80000" spcFirstLastPara="1" rIns="80000" wrap="square" tIns="80000">
              <a:noAutofit/>
            </a:bodyPr>
            <a:lstStyle/>
            <a:p>
              <a:pPr indent="0" lvl="0" marL="0" marR="0" rtl="0" algn="l">
                <a:lnSpc>
                  <a:spcPct val="90000"/>
                </a:lnSpc>
                <a:spcBef>
                  <a:spcPts val="0"/>
                </a:spcBef>
                <a:spcAft>
                  <a:spcPts val="0"/>
                </a:spcAft>
                <a:buClr>
                  <a:schemeClr val="lt1"/>
                </a:buClr>
                <a:buSzPts val="2100"/>
                <a:buFont typeface="Arial"/>
                <a:buNone/>
              </a:pPr>
              <a:r>
                <a:rPr lang="en-US" sz="2100">
                  <a:solidFill>
                    <a:schemeClr val="lt1"/>
                  </a:solidFill>
                  <a:latin typeface="Arial"/>
                  <a:ea typeface="Arial"/>
                  <a:cs typeface="Arial"/>
                  <a:sym typeface="Arial"/>
                </a:rPr>
                <a:t> Analisa Measures of Tendency dan Measures of Variability </a:t>
              </a:r>
              <a:endParaRPr/>
            </a:p>
          </p:txBody>
        </p:sp>
        <p:sp>
          <p:nvSpPr>
            <p:cNvPr id="138" name="Google Shape;138;p5"/>
            <p:cNvSpPr/>
            <p:nvPr/>
          </p:nvSpPr>
          <p:spPr>
            <a:xfrm>
              <a:off x="1209293" y="1379322"/>
              <a:ext cx="8097012" cy="605556"/>
            </a:xfrm>
            <a:prstGeom prst="roundRect">
              <a:avLst>
                <a:gd fmla="val 10000" name="adj"/>
              </a:avLst>
            </a:prstGeom>
            <a:solidFill>
              <a:srgbClr val="8CAF1D"/>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
            <p:cNvSpPr txBox="1"/>
            <p:nvPr/>
          </p:nvSpPr>
          <p:spPr>
            <a:xfrm>
              <a:off x="1227029" y="1397058"/>
              <a:ext cx="7063281" cy="570084"/>
            </a:xfrm>
            <a:prstGeom prst="rect">
              <a:avLst/>
            </a:prstGeom>
            <a:noFill/>
            <a:ln>
              <a:noFill/>
            </a:ln>
          </p:spPr>
          <p:txBody>
            <a:bodyPr anchorCtr="0" anchor="ctr" bIns="80000" lIns="80000" spcFirstLastPara="1" rIns="80000" wrap="square" tIns="80000">
              <a:noAutofit/>
            </a:bodyPr>
            <a:lstStyle/>
            <a:p>
              <a:pPr indent="0" lvl="0" marL="0" marR="0" rtl="0" algn="l">
                <a:lnSpc>
                  <a:spcPct val="90000"/>
                </a:lnSpc>
                <a:spcBef>
                  <a:spcPts val="0"/>
                </a:spcBef>
                <a:spcAft>
                  <a:spcPts val="0"/>
                </a:spcAft>
                <a:buClr>
                  <a:schemeClr val="lt1"/>
                </a:buClr>
                <a:buSzPts val="2100"/>
                <a:buFont typeface="Arial"/>
                <a:buNone/>
              </a:pPr>
              <a:r>
                <a:rPr lang="en-US" sz="2100">
                  <a:solidFill>
                    <a:schemeClr val="lt1"/>
                  </a:solidFill>
                  <a:latin typeface="Arial"/>
                  <a:ea typeface="Arial"/>
                  <a:cs typeface="Arial"/>
                  <a:sym typeface="Arial"/>
                </a:rPr>
                <a:t>Menentukan Hipotesis</a:t>
              </a:r>
              <a:endParaRPr sz="2100">
                <a:solidFill>
                  <a:schemeClr val="lt1"/>
                </a:solidFill>
                <a:latin typeface="Arial"/>
                <a:ea typeface="Arial"/>
                <a:cs typeface="Arial"/>
                <a:sym typeface="Arial"/>
              </a:endParaRPr>
            </a:p>
          </p:txBody>
        </p:sp>
        <p:sp>
          <p:nvSpPr>
            <p:cNvPr id="140" name="Google Shape;140;p5"/>
            <p:cNvSpPr/>
            <p:nvPr/>
          </p:nvSpPr>
          <p:spPr>
            <a:xfrm>
              <a:off x="1813940" y="2068984"/>
              <a:ext cx="8097012" cy="605556"/>
            </a:xfrm>
            <a:prstGeom prst="roundRect">
              <a:avLst>
                <a:gd fmla="val 10000" name="adj"/>
              </a:avLst>
            </a:prstGeom>
            <a:solidFill>
              <a:srgbClr val="3E8B1B"/>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
            <p:cNvSpPr txBox="1"/>
            <p:nvPr/>
          </p:nvSpPr>
          <p:spPr>
            <a:xfrm>
              <a:off x="1831676" y="2086720"/>
              <a:ext cx="7063281" cy="570084"/>
            </a:xfrm>
            <a:prstGeom prst="rect">
              <a:avLst/>
            </a:prstGeom>
            <a:noFill/>
            <a:ln>
              <a:noFill/>
            </a:ln>
          </p:spPr>
          <p:txBody>
            <a:bodyPr anchorCtr="0" anchor="ctr" bIns="80000" lIns="80000" spcFirstLastPara="1" rIns="80000" wrap="square" tIns="80000">
              <a:noAutofit/>
            </a:bodyPr>
            <a:lstStyle/>
            <a:p>
              <a:pPr indent="0" lvl="0" marL="0" marR="0" rtl="0" algn="l">
                <a:lnSpc>
                  <a:spcPct val="90000"/>
                </a:lnSpc>
                <a:spcBef>
                  <a:spcPts val="0"/>
                </a:spcBef>
                <a:spcAft>
                  <a:spcPts val="0"/>
                </a:spcAft>
                <a:buClr>
                  <a:schemeClr val="lt1"/>
                </a:buClr>
                <a:buSzPts val="2100"/>
                <a:buFont typeface="Arial"/>
                <a:buNone/>
              </a:pPr>
              <a:r>
                <a:rPr lang="en-US" sz="2100">
                  <a:solidFill>
                    <a:schemeClr val="lt1"/>
                  </a:solidFill>
                  <a:latin typeface="Arial"/>
                  <a:ea typeface="Arial"/>
                  <a:cs typeface="Arial"/>
                  <a:sym typeface="Arial"/>
                </a:rPr>
                <a:t>Melakukan uji Stastistik</a:t>
              </a:r>
              <a:endParaRPr sz="2100">
                <a:solidFill>
                  <a:schemeClr val="lt1"/>
                </a:solidFill>
                <a:latin typeface="Arial"/>
                <a:ea typeface="Arial"/>
                <a:cs typeface="Arial"/>
                <a:sym typeface="Arial"/>
              </a:endParaRPr>
            </a:p>
          </p:txBody>
        </p:sp>
        <p:sp>
          <p:nvSpPr>
            <p:cNvPr id="142" name="Google Shape;142;p5"/>
            <p:cNvSpPr/>
            <p:nvPr/>
          </p:nvSpPr>
          <p:spPr>
            <a:xfrm>
              <a:off x="2418587" y="2758645"/>
              <a:ext cx="8097012" cy="605556"/>
            </a:xfrm>
            <a:prstGeom prst="roundRect">
              <a:avLst>
                <a:gd fmla="val 10000" name="adj"/>
              </a:avLst>
            </a:prstGeom>
            <a:solidFill>
              <a:srgbClr val="186923"/>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5"/>
            <p:cNvSpPr txBox="1"/>
            <p:nvPr/>
          </p:nvSpPr>
          <p:spPr>
            <a:xfrm>
              <a:off x="2436323" y="2776381"/>
              <a:ext cx="7063281" cy="570084"/>
            </a:xfrm>
            <a:prstGeom prst="rect">
              <a:avLst/>
            </a:prstGeom>
            <a:noFill/>
            <a:ln>
              <a:noFill/>
            </a:ln>
          </p:spPr>
          <p:txBody>
            <a:bodyPr anchorCtr="0" anchor="ctr" bIns="80000" lIns="80000" spcFirstLastPara="1" rIns="80000" wrap="square" tIns="80000">
              <a:noAutofit/>
            </a:bodyPr>
            <a:lstStyle/>
            <a:p>
              <a:pPr indent="0" lvl="0" marL="0" marR="0" rtl="0" algn="l">
                <a:lnSpc>
                  <a:spcPct val="90000"/>
                </a:lnSpc>
                <a:spcBef>
                  <a:spcPts val="0"/>
                </a:spcBef>
                <a:spcAft>
                  <a:spcPts val="0"/>
                </a:spcAft>
                <a:buClr>
                  <a:schemeClr val="lt1"/>
                </a:buClr>
                <a:buSzPts val="2100"/>
                <a:buFont typeface="Arial"/>
                <a:buNone/>
              </a:pPr>
              <a:r>
                <a:rPr lang="en-US" sz="2100">
                  <a:solidFill>
                    <a:schemeClr val="lt1"/>
                  </a:solidFill>
                  <a:latin typeface="Arial"/>
                  <a:ea typeface="Arial"/>
                  <a:cs typeface="Arial"/>
                  <a:sym typeface="Arial"/>
                </a:rPr>
                <a:t>Kesimpulan Uji Hipotesis</a:t>
              </a:r>
              <a:endParaRPr sz="2100">
                <a:solidFill>
                  <a:schemeClr val="lt1"/>
                </a:solidFill>
                <a:latin typeface="Arial"/>
                <a:ea typeface="Arial"/>
                <a:cs typeface="Arial"/>
                <a:sym typeface="Arial"/>
              </a:endParaRPr>
            </a:p>
          </p:txBody>
        </p:sp>
        <p:sp>
          <p:nvSpPr>
            <p:cNvPr id="144" name="Google Shape;144;p5"/>
            <p:cNvSpPr/>
            <p:nvPr/>
          </p:nvSpPr>
          <p:spPr>
            <a:xfrm>
              <a:off x="7703400" y="442392"/>
              <a:ext cx="393611" cy="393611"/>
            </a:xfrm>
            <a:prstGeom prst="downArrow">
              <a:avLst>
                <a:gd fmla="val 55000" name="adj1"/>
                <a:gd fmla="val 45000" name="adj2"/>
              </a:avLst>
            </a:prstGeom>
            <a:solidFill>
              <a:srgbClr val="F6D4CC">
                <a:alpha val="89803"/>
              </a:srgbClr>
            </a:solidFill>
            <a:ln cap="flat" cmpd="sng" w="19050">
              <a:solidFill>
                <a:srgbClr val="F6D4CC">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5"/>
            <p:cNvSpPr txBox="1"/>
            <p:nvPr/>
          </p:nvSpPr>
          <p:spPr>
            <a:xfrm>
              <a:off x="7791962" y="442392"/>
              <a:ext cx="216487" cy="296192"/>
            </a:xfrm>
            <a:prstGeom prst="rect">
              <a:avLst/>
            </a:prstGeom>
            <a:noFill/>
            <a:ln>
              <a:noFill/>
            </a:ln>
          </p:spPr>
          <p:txBody>
            <a:bodyPr anchorCtr="0" anchor="ctr" bIns="21575" lIns="21575" spcFirstLastPara="1" rIns="21575" wrap="square" tIns="21575">
              <a:noAutofit/>
            </a:bodyPr>
            <a:lstStyle/>
            <a:p>
              <a:pPr indent="0" lvl="0" marL="0" marR="0" rtl="0" algn="ctr">
                <a:lnSpc>
                  <a:spcPct val="90000"/>
                </a:lnSpc>
                <a:spcBef>
                  <a:spcPts val="0"/>
                </a:spcBef>
                <a:spcAft>
                  <a:spcPts val="0"/>
                </a:spcAft>
                <a:buClr>
                  <a:schemeClr val="dk1"/>
                </a:buClr>
                <a:buSzPts val="1700"/>
                <a:buFont typeface="Arial"/>
                <a:buNone/>
              </a:pPr>
              <a:r>
                <a:t/>
              </a:r>
              <a:endParaRPr sz="1700">
                <a:solidFill>
                  <a:schemeClr val="dk1"/>
                </a:solidFill>
                <a:latin typeface="Arial"/>
                <a:ea typeface="Arial"/>
                <a:cs typeface="Arial"/>
                <a:sym typeface="Arial"/>
              </a:endParaRPr>
            </a:p>
          </p:txBody>
        </p:sp>
        <p:sp>
          <p:nvSpPr>
            <p:cNvPr id="146" name="Google Shape;146;p5"/>
            <p:cNvSpPr/>
            <p:nvPr/>
          </p:nvSpPr>
          <p:spPr>
            <a:xfrm>
              <a:off x="8308047" y="1132053"/>
              <a:ext cx="393611" cy="393611"/>
            </a:xfrm>
            <a:prstGeom prst="downArrow">
              <a:avLst>
                <a:gd fmla="val 55000" name="adj1"/>
                <a:gd fmla="val 45000" name="adj2"/>
              </a:avLst>
            </a:prstGeom>
            <a:solidFill>
              <a:srgbClr val="EBE5C9">
                <a:alpha val="89803"/>
              </a:srgbClr>
            </a:solidFill>
            <a:ln cap="flat" cmpd="sng" w="19050">
              <a:solidFill>
                <a:srgbClr val="EBE5C9">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5"/>
            <p:cNvSpPr txBox="1"/>
            <p:nvPr/>
          </p:nvSpPr>
          <p:spPr>
            <a:xfrm>
              <a:off x="8396609" y="1132053"/>
              <a:ext cx="216487" cy="296192"/>
            </a:xfrm>
            <a:prstGeom prst="rect">
              <a:avLst/>
            </a:prstGeom>
            <a:noFill/>
            <a:ln>
              <a:noFill/>
            </a:ln>
          </p:spPr>
          <p:txBody>
            <a:bodyPr anchorCtr="0" anchor="ctr" bIns="21575" lIns="21575" spcFirstLastPara="1" rIns="21575" wrap="square" tIns="21575">
              <a:noAutofit/>
            </a:bodyPr>
            <a:lstStyle/>
            <a:p>
              <a:pPr indent="0" lvl="0" marL="0" marR="0" rtl="0" algn="ctr">
                <a:lnSpc>
                  <a:spcPct val="90000"/>
                </a:lnSpc>
                <a:spcBef>
                  <a:spcPts val="0"/>
                </a:spcBef>
                <a:spcAft>
                  <a:spcPts val="0"/>
                </a:spcAft>
                <a:buClr>
                  <a:schemeClr val="dk1"/>
                </a:buClr>
                <a:buSzPts val="1700"/>
                <a:buFont typeface="Arial"/>
                <a:buNone/>
              </a:pPr>
              <a:r>
                <a:t/>
              </a:r>
              <a:endParaRPr sz="1700">
                <a:solidFill>
                  <a:schemeClr val="dk1"/>
                </a:solidFill>
                <a:latin typeface="Arial"/>
                <a:ea typeface="Arial"/>
                <a:cs typeface="Arial"/>
                <a:sym typeface="Arial"/>
              </a:endParaRPr>
            </a:p>
          </p:txBody>
        </p:sp>
        <p:sp>
          <p:nvSpPr>
            <p:cNvPr id="148" name="Google Shape;148;p5"/>
            <p:cNvSpPr/>
            <p:nvPr/>
          </p:nvSpPr>
          <p:spPr>
            <a:xfrm>
              <a:off x="8912694" y="1811622"/>
              <a:ext cx="393611" cy="393611"/>
            </a:xfrm>
            <a:prstGeom prst="downArrow">
              <a:avLst>
                <a:gd fmla="val 55000" name="adj1"/>
                <a:gd fmla="val 45000" name="adj2"/>
              </a:avLst>
            </a:prstGeom>
            <a:solidFill>
              <a:srgbClr val="D5E0C8">
                <a:alpha val="89803"/>
              </a:srgbClr>
            </a:solidFill>
            <a:ln cap="flat" cmpd="sng" w="19050">
              <a:solidFill>
                <a:srgbClr val="D5E0C8">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5"/>
            <p:cNvSpPr txBox="1"/>
            <p:nvPr/>
          </p:nvSpPr>
          <p:spPr>
            <a:xfrm>
              <a:off x="9001256" y="1811622"/>
              <a:ext cx="216487" cy="296192"/>
            </a:xfrm>
            <a:prstGeom prst="rect">
              <a:avLst/>
            </a:prstGeom>
            <a:noFill/>
            <a:ln>
              <a:noFill/>
            </a:ln>
          </p:spPr>
          <p:txBody>
            <a:bodyPr anchorCtr="0" anchor="ctr" bIns="21575" lIns="21575" spcFirstLastPara="1" rIns="21575" wrap="square" tIns="21575">
              <a:noAutofit/>
            </a:bodyPr>
            <a:lstStyle/>
            <a:p>
              <a:pPr indent="0" lvl="0" marL="0" marR="0" rtl="0" algn="ctr">
                <a:lnSpc>
                  <a:spcPct val="90000"/>
                </a:lnSpc>
                <a:spcBef>
                  <a:spcPts val="0"/>
                </a:spcBef>
                <a:spcAft>
                  <a:spcPts val="0"/>
                </a:spcAft>
                <a:buClr>
                  <a:schemeClr val="dk1"/>
                </a:buClr>
                <a:buSzPts val="1700"/>
                <a:buFont typeface="Arial"/>
                <a:buNone/>
              </a:pPr>
              <a:r>
                <a:t/>
              </a:r>
              <a:endParaRPr sz="1700">
                <a:solidFill>
                  <a:schemeClr val="dk1"/>
                </a:solidFill>
                <a:latin typeface="Arial"/>
                <a:ea typeface="Arial"/>
                <a:cs typeface="Arial"/>
                <a:sym typeface="Arial"/>
              </a:endParaRPr>
            </a:p>
          </p:txBody>
        </p:sp>
        <p:sp>
          <p:nvSpPr>
            <p:cNvPr id="150" name="Google Shape;150;p5"/>
            <p:cNvSpPr/>
            <p:nvPr/>
          </p:nvSpPr>
          <p:spPr>
            <a:xfrm>
              <a:off x="9517341" y="2508012"/>
              <a:ext cx="393611" cy="393611"/>
            </a:xfrm>
            <a:prstGeom prst="downArrow">
              <a:avLst>
                <a:gd fmla="val 55000" name="adj1"/>
                <a:gd fmla="val 45000" name="adj2"/>
              </a:avLst>
            </a:prstGeom>
            <a:solidFill>
              <a:srgbClr val="CAD2CA">
                <a:alpha val="89803"/>
              </a:srgbClr>
            </a:solidFill>
            <a:ln cap="flat" cmpd="sng" w="19050">
              <a:solidFill>
                <a:srgbClr val="CAD2CA">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5"/>
            <p:cNvSpPr txBox="1"/>
            <p:nvPr/>
          </p:nvSpPr>
          <p:spPr>
            <a:xfrm>
              <a:off x="9605903" y="2508012"/>
              <a:ext cx="216487" cy="296192"/>
            </a:xfrm>
            <a:prstGeom prst="rect">
              <a:avLst/>
            </a:prstGeom>
            <a:noFill/>
            <a:ln>
              <a:noFill/>
            </a:ln>
          </p:spPr>
          <p:txBody>
            <a:bodyPr anchorCtr="0" anchor="ctr" bIns="21575" lIns="21575" spcFirstLastPara="1" rIns="21575" wrap="square" tIns="21575">
              <a:noAutofit/>
            </a:bodyPr>
            <a:lstStyle/>
            <a:p>
              <a:pPr indent="0" lvl="0" marL="0" marR="0" rtl="0" algn="ctr">
                <a:lnSpc>
                  <a:spcPct val="90000"/>
                </a:lnSpc>
                <a:spcBef>
                  <a:spcPts val="0"/>
                </a:spcBef>
                <a:spcAft>
                  <a:spcPts val="0"/>
                </a:spcAft>
                <a:buClr>
                  <a:schemeClr val="dk1"/>
                </a:buClr>
                <a:buSzPts val="1700"/>
                <a:buFont typeface="Arial"/>
                <a:buNone/>
              </a:pPr>
              <a:r>
                <a:t/>
              </a:r>
              <a:endParaRPr sz="1700">
                <a:solidFill>
                  <a:schemeClr val="dk1"/>
                </a:solidFill>
                <a:latin typeface="Arial"/>
                <a:ea typeface="Arial"/>
                <a:cs typeface="Arial"/>
                <a:sym typeface="Arial"/>
              </a:endParaRPr>
            </a:p>
          </p:txBody>
        </p:sp>
      </p:grpSp>
      <p:pic>
        <p:nvPicPr>
          <p:cNvPr descr="Teacher" id="152" name="Google Shape;152;p5"/>
          <p:cNvPicPr preferRelativeResize="0"/>
          <p:nvPr/>
        </p:nvPicPr>
        <p:blipFill rotWithShape="1">
          <a:blip r:embed="rId4">
            <a:alphaModFix/>
          </a:blip>
          <a:srcRect b="0" l="0" r="0" t="0"/>
          <a:stretch/>
        </p:blipFill>
        <p:spPr>
          <a:xfrm>
            <a:off x="8794861" y="-766956"/>
            <a:ext cx="3601757" cy="3781051"/>
          </a:xfrm>
          <a:custGeom>
            <a:rect b="b" l="l" r="r" t="t"/>
            <a:pathLst>
              <a:path extrusionOk="0" h="5712488" w="4114800">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6" name="Shape 156"/>
        <p:cNvGrpSpPr/>
        <p:nvPr/>
      </p:nvGrpSpPr>
      <p:grpSpPr>
        <a:xfrm>
          <a:off x="0" y="0"/>
          <a:ext cx="0" cy="0"/>
          <a:chOff x="0" y="0"/>
          <a:chExt cx="0" cy="0"/>
        </a:xfrm>
      </p:grpSpPr>
      <p:sp>
        <p:nvSpPr>
          <p:cNvPr id="157" name="Google Shape;157;p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Grafik di dokumen dengan pena" id="158" name="Google Shape;158;p6"/>
          <p:cNvPicPr preferRelativeResize="0"/>
          <p:nvPr/>
        </p:nvPicPr>
        <p:blipFill rotWithShape="1">
          <a:blip r:embed="rId3">
            <a:alphaModFix/>
          </a:blip>
          <a:srcRect b="-3" l="27437" r="13384" t="0"/>
          <a:stretch/>
        </p:blipFill>
        <p:spPr>
          <a:xfrm>
            <a:off x="9117409" y="10"/>
            <a:ext cx="3074589" cy="6857990"/>
          </a:xfrm>
          <a:prstGeom prst="rect">
            <a:avLst/>
          </a:prstGeom>
          <a:noFill/>
          <a:ln>
            <a:noFill/>
          </a:ln>
        </p:spPr>
      </p:pic>
      <p:sp>
        <p:nvSpPr>
          <p:cNvPr id="159" name="Google Shape;159;p6"/>
          <p:cNvSpPr/>
          <p:nvPr/>
        </p:nvSpPr>
        <p:spPr>
          <a:xfrm>
            <a:off x="0" y="0"/>
            <a:ext cx="6103025" cy="6858000"/>
          </a:xfrm>
          <a:prstGeom prst="rect">
            <a:avLst/>
          </a:prstGeom>
          <a:solidFill>
            <a:schemeClr val="lt1"/>
          </a:solidFill>
          <a:ln>
            <a:noFill/>
          </a:ln>
          <a:effectLst>
            <a:outerShdw blurRad="889000" sx="90000" rotWithShape="0" algn="t" dir="21540000" dist="406400" sy="90000">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0" name="Google Shape;160;p6"/>
          <p:cNvSpPr/>
          <p:nvPr/>
        </p:nvSpPr>
        <p:spPr>
          <a:xfrm>
            <a:off x="0" y="0"/>
            <a:ext cx="6103025" cy="2285995"/>
          </a:xfrm>
          <a:prstGeom prst="rect">
            <a:avLst/>
          </a:prstGeom>
          <a:solidFill>
            <a:schemeClr val="lt1"/>
          </a:solidFill>
          <a:ln>
            <a:noFill/>
          </a:ln>
          <a:effectLst>
            <a:outerShdw blurRad="254000" sx="92000" rotWithShape="0" algn="t" dir="5460000" dist="127000" sy="9200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1" name="Google Shape;161;p6"/>
          <p:cNvSpPr txBox="1"/>
          <p:nvPr>
            <p:ph type="title"/>
          </p:nvPr>
        </p:nvSpPr>
        <p:spPr>
          <a:xfrm>
            <a:off x="761801" y="328512"/>
            <a:ext cx="8353063" cy="1124706"/>
          </a:xfrm>
          <a:prstGeom prst="rect">
            <a:avLst/>
          </a:prstGeom>
          <a:solidFill>
            <a:srgbClr val="C0E4F5"/>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Play"/>
              <a:buNone/>
            </a:pPr>
            <a:r>
              <a:rPr b="1" lang="en-US" sz="4000"/>
              <a:t>01: Sales Force Training</a:t>
            </a:r>
            <a:endParaRPr/>
          </a:p>
        </p:txBody>
      </p:sp>
      <p:sp>
        <p:nvSpPr>
          <p:cNvPr id="162" name="Google Shape;162;p6"/>
          <p:cNvSpPr txBox="1"/>
          <p:nvPr>
            <p:ph idx="1" type="body"/>
          </p:nvPr>
        </p:nvSpPr>
        <p:spPr>
          <a:xfrm>
            <a:off x="761801" y="1977252"/>
            <a:ext cx="8357696" cy="4281814"/>
          </a:xfrm>
          <a:prstGeom prst="rect">
            <a:avLst/>
          </a:prstGeom>
          <a:solidFill>
            <a:srgbClr val="E8FDFF"/>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sz="1800">
                <a:latin typeface="Play"/>
                <a:ea typeface="Play"/>
                <a:cs typeface="Play"/>
                <a:sym typeface="Play"/>
              </a:rPr>
              <a:t>Methodology :</a:t>
            </a:r>
            <a:endParaRPr/>
          </a:p>
          <a:p>
            <a:pPr indent="-457200" lvl="0" marL="457200" rtl="0" algn="l">
              <a:lnSpc>
                <a:spcPct val="90000"/>
              </a:lnSpc>
              <a:spcBef>
                <a:spcPts val="1000"/>
              </a:spcBef>
              <a:spcAft>
                <a:spcPts val="0"/>
              </a:spcAft>
              <a:buClr>
                <a:schemeClr val="dk1"/>
              </a:buClr>
              <a:buSzPts val="1800"/>
              <a:buAutoNum type="arabicPeriod"/>
            </a:pPr>
            <a:r>
              <a:rPr b="1" lang="en-US" sz="1800">
                <a:latin typeface="Play"/>
                <a:ea typeface="Play"/>
                <a:cs typeface="Play"/>
                <a:sym typeface="Play"/>
              </a:rPr>
              <a:t>Membuat Data Frame di Python</a:t>
            </a:r>
            <a:endParaRPr/>
          </a:p>
          <a:p>
            <a:pPr indent="-228600" lvl="0" marL="228600" rtl="0" algn="l">
              <a:lnSpc>
                <a:spcPct val="90000"/>
              </a:lnSpc>
              <a:spcBef>
                <a:spcPts val="1000"/>
              </a:spcBef>
              <a:spcAft>
                <a:spcPts val="0"/>
              </a:spcAft>
              <a:buClr>
                <a:schemeClr val="dk1"/>
              </a:buClr>
              <a:buSzPts val="1600"/>
              <a:buNone/>
            </a:pPr>
            <a:r>
              <a:rPr lang="en-US" sz="1600">
                <a:latin typeface="Play"/>
                <a:ea typeface="Play"/>
                <a:cs typeface="Play"/>
                <a:sym typeface="Play"/>
              </a:rPr>
              <a:t>df = pd.DataFrame({"Transaction_Amount":[100,150,50,100,130,120,100,85,70,150,150,120,50,100,100,140,90,150,50,90,120,100,110,75,65]</a:t>
            </a:r>
            <a:endParaRPr sz="1600">
              <a:latin typeface="Play"/>
              <a:ea typeface="Play"/>
              <a:cs typeface="Play"/>
              <a:sym typeface="Play"/>
            </a:endParaRPr>
          </a:p>
          <a:p>
            <a:pPr indent="-228600" lvl="0" marL="228600" rtl="0" algn="l">
              <a:lnSpc>
                <a:spcPct val="90000"/>
              </a:lnSpc>
              <a:spcBef>
                <a:spcPts val="1000"/>
              </a:spcBef>
              <a:spcAft>
                <a:spcPts val="0"/>
              </a:spcAft>
              <a:buClr>
                <a:schemeClr val="dk1"/>
              </a:buClr>
              <a:buSzPts val="1600"/>
              <a:buNone/>
            </a:pPr>
            <a:r>
              <a:rPr lang="en-US" sz="1600">
                <a:latin typeface="Play"/>
                <a:ea typeface="Play"/>
                <a:cs typeface="Play"/>
                <a:sym typeface="Play"/>
              </a:rPr>
              <a:t>                  })</a:t>
            </a:r>
            <a:endParaRPr sz="1600">
              <a:latin typeface="Play"/>
              <a:ea typeface="Play"/>
              <a:cs typeface="Play"/>
              <a:sym typeface="Play"/>
            </a:endParaRPr>
          </a:p>
          <a:p>
            <a:pPr indent="0" lvl="0" marL="0" rtl="0" algn="l">
              <a:lnSpc>
                <a:spcPct val="90000"/>
              </a:lnSpc>
              <a:spcBef>
                <a:spcPts val="1000"/>
              </a:spcBef>
              <a:spcAft>
                <a:spcPts val="0"/>
              </a:spcAft>
              <a:buClr>
                <a:schemeClr val="dk1"/>
              </a:buClr>
              <a:buSzPts val="1600"/>
              <a:buNone/>
            </a:pPr>
            <a:r>
              <a:rPr lang="en-US" sz="1600">
                <a:latin typeface="Play"/>
                <a:ea typeface="Play"/>
                <a:cs typeface="Play"/>
                <a:sym typeface="Play"/>
              </a:rPr>
              <a:t>Df</a:t>
            </a:r>
            <a:endParaRPr sz="1600">
              <a:latin typeface="Play"/>
              <a:ea typeface="Play"/>
              <a:cs typeface="Play"/>
              <a:sym typeface="Play"/>
            </a:endParaRPr>
          </a:p>
          <a:p>
            <a:pPr indent="-228600" lvl="0" marL="228600" rtl="0" algn="l">
              <a:lnSpc>
                <a:spcPct val="90000"/>
              </a:lnSpc>
              <a:spcBef>
                <a:spcPts val="1000"/>
              </a:spcBef>
              <a:spcAft>
                <a:spcPts val="0"/>
              </a:spcAft>
              <a:buClr>
                <a:schemeClr val="dk1"/>
              </a:buClr>
              <a:buSzPts val="1600"/>
              <a:buNone/>
            </a:pPr>
            <a:r>
              <a:rPr lang="en-US" sz="1600">
                <a:latin typeface="Play"/>
                <a:ea typeface="Play"/>
                <a:cs typeface="Play"/>
                <a:sym typeface="Play"/>
              </a:rPr>
              <a:t>Transaction_Amount = np.array([100,150,50,100,130,120,100,85,70,150,150,120,50,100,100,140,90,150,50,90,120,100,110,75,65])</a:t>
            </a:r>
            <a:endParaRPr sz="1600">
              <a:latin typeface="Play"/>
              <a:ea typeface="Play"/>
              <a:cs typeface="Play"/>
              <a:sym typeface="Play"/>
            </a:endParaRPr>
          </a:p>
          <a:p>
            <a:pPr indent="0" lvl="0" marL="0" rtl="0" algn="l">
              <a:lnSpc>
                <a:spcPct val="90000"/>
              </a:lnSpc>
              <a:spcBef>
                <a:spcPts val="1000"/>
              </a:spcBef>
              <a:spcAft>
                <a:spcPts val="0"/>
              </a:spcAft>
              <a:buClr>
                <a:schemeClr val="dk1"/>
              </a:buClr>
              <a:buSzPts val="1600"/>
              <a:buNone/>
            </a:pPr>
            <a:r>
              <a:rPr lang="en-US" sz="1600">
                <a:latin typeface="Play"/>
                <a:ea typeface="Play"/>
                <a:cs typeface="Play"/>
                <a:sym typeface="Play"/>
              </a:rPr>
              <a:t>Transaction_Amount</a:t>
            </a:r>
            <a:endParaRPr sz="1600">
              <a:latin typeface="Play"/>
              <a:ea typeface="Play"/>
              <a:cs typeface="Play"/>
              <a:sym typeface="Play"/>
            </a:endParaRPr>
          </a:p>
          <a:p>
            <a:pPr indent="0" lvl="0" marL="0" rtl="0" algn="l">
              <a:lnSpc>
                <a:spcPct val="90000"/>
              </a:lnSpc>
              <a:spcBef>
                <a:spcPts val="1000"/>
              </a:spcBef>
              <a:spcAft>
                <a:spcPts val="0"/>
              </a:spcAft>
              <a:buClr>
                <a:schemeClr val="dk1"/>
              </a:buClr>
              <a:buSzPts val="1600"/>
              <a:buNone/>
            </a:pPr>
            <a:r>
              <a:t/>
            </a:r>
            <a:endParaRPr sz="1600">
              <a:latin typeface="Play"/>
              <a:ea typeface="Play"/>
              <a:cs typeface="Play"/>
              <a:sym typeface="Play"/>
            </a:endParaRPr>
          </a:p>
          <a:p>
            <a:pPr indent="0" lvl="0" marL="0" rtl="0" algn="l">
              <a:lnSpc>
                <a:spcPct val="90000"/>
              </a:lnSpc>
              <a:spcBef>
                <a:spcPts val="1000"/>
              </a:spcBef>
              <a:spcAft>
                <a:spcPts val="0"/>
              </a:spcAft>
              <a:buClr>
                <a:schemeClr val="dk1"/>
              </a:buClr>
              <a:buSzPts val="1600"/>
              <a:buNone/>
            </a:pPr>
            <a:r>
              <a:rPr lang="en-US" sz="1600">
                <a:latin typeface="Play"/>
                <a:ea typeface="Play"/>
                <a:cs typeface="Play"/>
                <a:sym typeface="Play"/>
              </a:rPr>
              <a:t>array([100, 150,  50, 100, 130, 120, 100,  85,  70, 150, 150, 120,  50,</a:t>
            </a:r>
            <a:br>
              <a:rPr lang="en-US" sz="1600">
                <a:latin typeface="Play"/>
                <a:ea typeface="Play"/>
                <a:cs typeface="Play"/>
                <a:sym typeface="Play"/>
              </a:rPr>
            </a:br>
            <a:r>
              <a:rPr lang="en-US" sz="1600">
                <a:latin typeface="Play"/>
                <a:ea typeface="Play"/>
                <a:cs typeface="Play"/>
                <a:sym typeface="Play"/>
              </a:rPr>
              <a:t>       100, 100, 140,  90, 150,  50,  90, 120, 100, 110,  75,  65])</a:t>
            </a:r>
            <a:endParaRPr/>
          </a:p>
          <a:p>
            <a:pPr indent="0" lvl="0" marL="0" rtl="0" algn="l">
              <a:lnSpc>
                <a:spcPct val="90000"/>
              </a:lnSpc>
              <a:spcBef>
                <a:spcPts val="1000"/>
              </a:spcBef>
              <a:spcAft>
                <a:spcPts val="0"/>
              </a:spcAft>
              <a:buClr>
                <a:schemeClr val="dk1"/>
              </a:buClr>
              <a:buSzPts val="1600"/>
              <a:buNone/>
            </a:pPr>
            <a:r>
              <a:t/>
            </a:r>
            <a:endParaRPr sz="1600">
              <a:latin typeface="Play"/>
              <a:ea typeface="Play"/>
              <a:cs typeface="Play"/>
              <a:sym typeface="Play"/>
            </a:endParaRPr>
          </a:p>
          <a:p>
            <a:pPr indent="0" lvl="0" marL="0" rtl="0" algn="l">
              <a:lnSpc>
                <a:spcPct val="90000"/>
              </a:lnSpc>
              <a:spcBef>
                <a:spcPts val="1000"/>
              </a:spcBef>
              <a:spcAft>
                <a:spcPts val="0"/>
              </a:spcAft>
              <a:buClr>
                <a:schemeClr val="dk1"/>
              </a:buClr>
              <a:buSzPts val="1600"/>
              <a:buNone/>
            </a:pPr>
            <a:r>
              <a:rPr lang="en-US" sz="1600">
                <a:latin typeface="Play"/>
                <a:ea typeface="Play"/>
                <a:cs typeface="Play"/>
                <a:sym typeface="Play"/>
              </a:rPr>
              <a:t>Note: Terdapat data jumlah transaksi sales di perusahaan X berupa 25  baris data numerik dalam 1 kolom yang diberi nama "Transaction_Amount"</a:t>
            </a:r>
            <a:endParaRPr/>
          </a:p>
        </p:txBody>
      </p:sp>
      <p:pic>
        <p:nvPicPr>
          <p:cNvPr descr="Teacher" id="163" name="Google Shape;163;p6"/>
          <p:cNvPicPr preferRelativeResize="0"/>
          <p:nvPr/>
        </p:nvPicPr>
        <p:blipFill rotWithShape="1">
          <a:blip r:embed="rId4">
            <a:alphaModFix/>
          </a:blip>
          <a:srcRect b="0" l="0" r="0" t="0"/>
          <a:stretch/>
        </p:blipFill>
        <p:spPr>
          <a:xfrm>
            <a:off x="8615566" y="3604017"/>
            <a:ext cx="3708722" cy="3781051"/>
          </a:xfrm>
          <a:custGeom>
            <a:rect b="b" l="l" r="r" t="t"/>
            <a:pathLst>
              <a:path extrusionOk="0" h="5712488" w="4114800">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 name="Shape 167"/>
        <p:cNvGrpSpPr/>
        <p:nvPr/>
      </p:nvGrpSpPr>
      <p:grpSpPr>
        <a:xfrm>
          <a:off x="0" y="0"/>
          <a:ext cx="0" cy="0"/>
          <a:chOff x="0" y="0"/>
          <a:chExt cx="0" cy="0"/>
        </a:xfrm>
      </p:grpSpPr>
      <p:sp>
        <p:nvSpPr>
          <p:cNvPr id="168" name="Google Shape;168;p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9" name="Google Shape;169;p7"/>
          <p:cNvSpPr/>
          <p:nvPr/>
        </p:nvSpPr>
        <p:spPr>
          <a:xfrm flipH="1" rot="3967198">
            <a:off x="8631348" y="490493"/>
            <a:ext cx="2987899" cy="2987899"/>
          </a:xfrm>
          <a:prstGeom prst="arc">
            <a:avLst>
              <a:gd fmla="val 14441841"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0" name="Google Shape;170;p7"/>
          <p:cNvSpPr txBox="1"/>
          <p:nvPr>
            <p:ph type="title"/>
          </p:nvPr>
        </p:nvSpPr>
        <p:spPr>
          <a:xfrm>
            <a:off x="446140" y="656945"/>
            <a:ext cx="10980728" cy="1325563"/>
          </a:xfrm>
          <a:prstGeom prst="rect">
            <a:avLst/>
          </a:prstGeom>
          <a:solidFill>
            <a:srgbClr val="C7EDFC"/>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en-US"/>
              <a:t>01: </a:t>
            </a:r>
            <a:r>
              <a:rPr b="1" lang="en-US">
                <a:solidFill>
                  <a:srgbClr val="000000"/>
                </a:solidFill>
              </a:rPr>
              <a:t>Sales</a:t>
            </a:r>
            <a:r>
              <a:rPr b="1" lang="en-US"/>
              <a:t> Force Training</a:t>
            </a:r>
            <a:endParaRPr/>
          </a:p>
        </p:txBody>
      </p:sp>
      <p:sp>
        <p:nvSpPr>
          <p:cNvPr id="171" name="Google Shape;171;p7"/>
          <p:cNvSpPr/>
          <p:nvPr/>
        </p:nvSpPr>
        <p:spPr>
          <a:xfrm flipH="1">
            <a:off x="0" y="5486400"/>
            <a:ext cx="2672863" cy="1371600"/>
          </a:xfrm>
          <a:custGeom>
            <a:rect b="b" l="l" r="r" t="t"/>
            <a:pathLst>
              <a:path extrusionOk="0" h="1371600" w="2672863">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2" name="Google Shape;172;p7"/>
          <p:cNvSpPr txBox="1"/>
          <p:nvPr>
            <p:ph idx="1" type="body"/>
          </p:nvPr>
        </p:nvSpPr>
        <p:spPr>
          <a:xfrm>
            <a:off x="446140" y="1984443"/>
            <a:ext cx="10980728" cy="4182082"/>
          </a:xfrm>
          <a:prstGeom prst="rect">
            <a:avLst/>
          </a:prstGeom>
          <a:solidFill>
            <a:srgbClr val="E8FDFF"/>
          </a:solid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b="1" lang="en-US" sz="2000"/>
              <a:t>Methodology</a:t>
            </a:r>
            <a:endParaRPr/>
          </a:p>
          <a:p>
            <a:pPr indent="0" lvl="0" marL="0" rtl="0" algn="l">
              <a:lnSpc>
                <a:spcPct val="90000"/>
              </a:lnSpc>
              <a:spcBef>
                <a:spcPts val="1000"/>
              </a:spcBef>
              <a:spcAft>
                <a:spcPts val="0"/>
              </a:spcAft>
              <a:buClr>
                <a:schemeClr val="dk1"/>
              </a:buClr>
              <a:buSzPts val="2000"/>
              <a:buNone/>
            </a:pPr>
            <a:r>
              <a:rPr b="1" lang="en-US" sz="2000"/>
              <a:t>2. Analisa Measures of Tendency dan Measures of Variability</a:t>
            </a:r>
            <a:endParaRPr/>
          </a:p>
          <a:p>
            <a:pPr indent="0" lvl="0" marL="3657600" rtl="0" algn="l">
              <a:lnSpc>
                <a:spcPct val="90000"/>
              </a:lnSpc>
              <a:spcBef>
                <a:spcPts val="1000"/>
              </a:spcBef>
              <a:spcAft>
                <a:spcPts val="0"/>
              </a:spcAft>
              <a:buClr>
                <a:schemeClr val="dk1"/>
              </a:buClr>
              <a:buSzPts val="1500"/>
              <a:buNone/>
            </a:pPr>
            <a:r>
              <a:t/>
            </a:r>
            <a:endParaRPr sz="1500"/>
          </a:p>
          <a:p>
            <a:pPr indent="0" lvl="0" marL="3657600" rtl="0" algn="l">
              <a:lnSpc>
                <a:spcPct val="90000"/>
              </a:lnSpc>
              <a:spcBef>
                <a:spcPts val="1000"/>
              </a:spcBef>
              <a:spcAft>
                <a:spcPts val="0"/>
              </a:spcAft>
              <a:buClr>
                <a:schemeClr val="dk1"/>
              </a:buClr>
              <a:buSzPts val="1500"/>
              <a:buNone/>
            </a:pPr>
            <a:r>
              <a:rPr lang="en-US" sz="1500"/>
              <a:t>      </a:t>
            </a:r>
            <a:r>
              <a:rPr lang="en-US" sz="1800"/>
              <a:t>Analisa:</a:t>
            </a:r>
            <a:endParaRPr/>
          </a:p>
          <a:p>
            <a:pPr indent="-342900" lvl="0" marL="5029200" rtl="0" algn="l">
              <a:lnSpc>
                <a:spcPct val="90000"/>
              </a:lnSpc>
              <a:spcBef>
                <a:spcPts val="1000"/>
              </a:spcBef>
              <a:spcAft>
                <a:spcPts val="0"/>
              </a:spcAft>
              <a:buSzPts val="1800"/>
              <a:buChar char="●"/>
            </a:pPr>
            <a:r>
              <a:rPr lang="en-US" sz="1800"/>
              <a:t>Nilai rata-rata(Mean) penjualan yang didapatkan adalah $102</a:t>
            </a:r>
            <a:endParaRPr sz="1800"/>
          </a:p>
          <a:p>
            <a:pPr indent="-342900" lvl="0" marL="5029200" rtl="0" algn="l">
              <a:lnSpc>
                <a:spcPct val="90000"/>
              </a:lnSpc>
              <a:spcBef>
                <a:spcPts val="0"/>
              </a:spcBef>
              <a:spcAft>
                <a:spcPts val="0"/>
              </a:spcAft>
              <a:buSzPts val="1800"/>
              <a:buChar char="●"/>
            </a:pPr>
            <a:r>
              <a:rPr lang="en-US" sz="1800"/>
              <a:t>Nilai tengah(Median) adalah $100 </a:t>
            </a:r>
            <a:endParaRPr sz="1800"/>
          </a:p>
          <a:p>
            <a:pPr indent="-342900" lvl="0" marL="5029200" rtl="0" algn="l">
              <a:lnSpc>
                <a:spcPct val="90000"/>
              </a:lnSpc>
              <a:spcBef>
                <a:spcPts val="0"/>
              </a:spcBef>
              <a:spcAft>
                <a:spcPts val="0"/>
              </a:spcAft>
              <a:buSzPts val="1800"/>
              <a:buChar char="●"/>
            </a:pPr>
            <a:r>
              <a:rPr lang="en-US" sz="1800"/>
              <a:t>Nilai yang paling banyak muncul(Modus) adalah $100.    </a:t>
            </a:r>
            <a:r>
              <a:rPr lang="en-US" sz="1500"/>
              <a:t>   </a:t>
            </a:r>
            <a:endParaRPr/>
          </a:p>
        </p:txBody>
      </p:sp>
      <p:graphicFrame>
        <p:nvGraphicFramePr>
          <p:cNvPr id="173" name="Google Shape;173;p7"/>
          <p:cNvGraphicFramePr/>
          <p:nvPr/>
        </p:nvGraphicFramePr>
        <p:xfrm>
          <a:off x="771924" y="2786453"/>
          <a:ext cx="3000000" cy="3000000"/>
        </p:xfrm>
        <a:graphic>
          <a:graphicData uri="http://schemas.openxmlformats.org/drawingml/2006/table">
            <a:tbl>
              <a:tblPr bandRow="1" firstRow="1">
                <a:noFill/>
                <a:tableStyleId>{27E1F558-2207-48D2-94C2-1ADC998A6716}</a:tableStyleId>
              </a:tblPr>
              <a:tblGrid>
                <a:gridCol w="2397300"/>
                <a:gridCol w="1861800"/>
              </a:tblGrid>
              <a:tr h="1001625">
                <a:tc gridSpan="2">
                  <a:txBody>
                    <a:bodyPr/>
                    <a:lstStyle/>
                    <a:p>
                      <a:pPr indent="0" lvl="0" marL="0" marR="0" rtl="0" algn="ctr">
                        <a:spcBef>
                          <a:spcPts val="0"/>
                        </a:spcBef>
                        <a:spcAft>
                          <a:spcPts val="0"/>
                        </a:spcAft>
                        <a:buNone/>
                      </a:pPr>
                      <a:r>
                        <a:rPr b="1" lang="en-US" sz="2900">
                          <a:solidFill>
                            <a:srgbClr val="3F3F3F"/>
                          </a:solidFill>
                        </a:rPr>
                        <a:t>Measures of Tendency</a:t>
                      </a:r>
                      <a:endParaRPr/>
                    </a:p>
                  </a:txBody>
                  <a:tcPr marT="178350" marB="178350" marR="178350" marL="3566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CDC"/>
                      </a:solidFill>
                      <a:prstDash val="solid"/>
                      <a:round/>
                      <a:headEnd len="sm" w="sm" type="none"/>
                      <a:tailEnd len="sm" w="sm" type="none"/>
                    </a:lnB>
                  </a:tcPr>
                </a:tc>
                <a:tc hMerge="1"/>
              </a:tr>
              <a:tr h="644825">
                <a:tc>
                  <a:txBody>
                    <a:bodyPr/>
                    <a:lstStyle/>
                    <a:p>
                      <a:pPr indent="0" lvl="0" marL="0" marR="0" rtl="0" algn="l">
                        <a:spcBef>
                          <a:spcPts val="0"/>
                        </a:spcBef>
                        <a:spcAft>
                          <a:spcPts val="0"/>
                        </a:spcAft>
                        <a:buNone/>
                      </a:pPr>
                      <a:r>
                        <a:rPr lang="en-US" sz="2900">
                          <a:solidFill>
                            <a:srgbClr val="3F3F3F"/>
                          </a:solidFill>
                        </a:rPr>
                        <a:t>Mean</a:t>
                      </a:r>
                      <a:endParaRPr/>
                    </a:p>
                  </a:txBody>
                  <a:tcPr marT="178350" marB="178350" marR="178350" marL="356675">
                    <a:lnL cap="flat" cmpd="sng" w="9525">
                      <a:solidFill>
                        <a:srgbClr val="D8DCDC"/>
                      </a:solidFill>
                      <a:prstDash val="solid"/>
                      <a:round/>
                      <a:headEnd len="sm" w="sm" type="none"/>
                      <a:tailEnd len="sm" w="sm" type="none"/>
                    </a:lnL>
                    <a:lnR cap="flat" cmpd="sng" w="9525">
                      <a:solidFill>
                        <a:srgbClr val="D8DCDC"/>
                      </a:solidFill>
                      <a:prstDash val="solid"/>
                      <a:round/>
                      <a:headEnd len="sm" w="sm" type="none"/>
                      <a:tailEnd len="sm" w="sm" type="none"/>
                    </a:lnR>
                    <a:lnT cap="flat" cmpd="sng" w="9525">
                      <a:solidFill>
                        <a:srgbClr val="D8DCDC"/>
                      </a:solidFill>
                      <a:prstDash val="solid"/>
                      <a:round/>
                      <a:headEnd len="sm" w="sm" type="none"/>
                      <a:tailEnd len="sm" w="sm" type="none"/>
                    </a:lnT>
                    <a:lnB cap="flat" cmpd="sng" w="9525">
                      <a:solidFill>
                        <a:srgbClr val="D8DCDC"/>
                      </a:solidFill>
                      <a:prstDash val="solid"/>
                      <a:round/>
                      <a:headEnd len="sm" w="sm" type="none"/>
                      <a:tailEnd len="sm" w="sm" type="none"/>
                    </a:lnB>
                    <a:solidFill>
                      <a:srgbClr val="D8DEDC">
                        <a:alpha val="20000"/>
                      </a:srgbClr>
                    </a:solidFill>
                  </a:tcPr>
                </a:tc>
                <a:tc>
                  <a:txBody>
                    <a:bodyPr/>
                    <a:lstStyle/>
                    <a:p>
                      <a:pPr indent="0" lvl="0" marL="0" marR="0" rtl="0" algn="ctr">
                        <a:spcBef>
                          <a:spcPts val="0"/>
                        </a:spcBef>
                        <a:spcAft>
                          <a:spcPts val="0"/>
                        </a:spcAft>
                        <a:buNone/>
                      </a:pPr>
                      <a:r>
                        <a:rPr lang="en-US" sz="2900">
                          <a:solidFill>
                            <a:srgbClr val="3F3F3F"/>
                          </a:solidFill>
                        </a:rPr>
                        <a:t>102</a:t>
                      </a:r>
                      <a:endParaRPr/>
                    </a:p>
                  </a:txBody>
                  <a:tcPr marT="178350" marB="178350" marR="178350" marL="356675">
                    <a:lnL cap="flat" cmpd="sng" w="9525">
                      <a:solidFill>
                        <a:srgbClr val="D8DCDC"/>
                      </a:solidFill>
                      <a:prstDash val="solid"/>
                      <a:round/>
                      <a:headEnd len="sm" w="sm" type="none"/>
                      <a:tailEnd len="sm" w="sm" type="none"/>
                    </a:lnL>
                    <a:lnR cap="flat" cmpd="sng" w="9525">
                      <a:solidFill>
                        <a:srgbClr val="D8DCDC"/>
                      </a:solidFill>
                      <a:prstDash val="solid"/>
                      <a:round/>
                      <a:headEnd len="sm" w="sm" type="none"/>
                      <a:tailEnd len="sm" w="sm" type="none"/>
                    </a:lnR>
                    <a:lnT cap="flat" cmpd="sng" w="9525">
                      <a:solidFill>
                        <a:srgbClr val="D8DCDC"/>
                      </a:solidFill>
                      <a:prstDash val="solid"/>
                      <a:round/>
                      <a:headEnd len="sm" w="sm" type="none"/>
                      <a:tailEnd len="sm" w="sm" type="none"/>
                    </a:lnT>
                    <a:lnB cap="flat" cmpd="sng" w="9525">
                      <a:solidFill>
                        <a:srgbClr val="D8DCDC"/>
                      </a:solidFill>
                      <a:prstDash val="solid"/>
                      <a:round/>
                      <a:headEnd len="sm" w="sm" type="none"/>
                      <a:tailEnd len="sm" w="sm" type="none"/>
                    </a:lnB>
                    <a:solidFill>
                      <a:srgbClr val="D8DEDC">
                        <a:alpha val="20000"/>
                      </a:srgbClr>
                    </a:solidFill>
                  </a:tcPr>
                </a:tc>
              </a:tr>
              <a:tr h="644825">
                <a:tc>
                  <a:txBody>
                    <a:bodyPr/>
                    <a:lstStyle/>
                    <a:p>
                      <a:pPr indent="0" lvl="0" marL="0" marR="0" rtl="0" algn="l">
                        <a:spcBef>
                          <a:spcPts val="0"/>
                        </a:spcBef>
                        <a:spcAft>
                          <a:spcPts val="0"/>
                        </a:spcAft>
                        <a:buNone/>
                      </a:pPr>
                      <a:r>
                        <a:rPr lang="en-US" sz="2900">
                          <a:solidFill>
                            <a:srgbClr val="3F3F3F"/>
                          </a:solidFill>
                        </a:rPr>
                        <a:t>Median</a:t>
                      </a:r>
                      <a:endParaRPr/>
                    </a:p>
                  </a:txBody>
                  <a:tcPr marT="178350" marB="178350" marR="178350" marL="356675">
                    <a:lnL cap="flat" cmpd="sng" w="9525">
                      <a:solidFill>
                        <a:srgbClr val="D8DEDC"/>
                      </a:solidFill>
                      <a:prstDash val="solid"/>
                      <a:round/>
                      <a:headEnd len="sm" w="sm" type="none"/>
                      <a:tailEnd len="sm" w="sm" type="none"/>
                    </a:lnL>
                    <a:lnR cap="flat" cmpd="sng" w="9525">
                      <a:solidFill>
                        <a:srgbClr val="D8DEDC"/>
                      </a:solidFill>
                      <a:prstDash val="solid"/>
                      <a:round/>
                      <a:headEnd len="sm" w="sm" type="none"/>
                      <a:tailEnd len="sm" w="sm" type="none"/>
                    </a:lnR>
                    <a:lnT cap="flat" cmpd="sng" w="9525">
                      <a:solidFill>
                        <a:srgbClr val="D8DCDC"/>
                      </a:solidFill>
                      <a:prstDash val="solid"/>
                      <a:round/>
                      <a:headEnd len="sm" w="sm" type="none"/>
                      <a:tailEnd len="sm" w="sm" type="none"/>
                    </a:lnT>
                    <a:lnB cap="flat" cmpd="sng" w="9525">
                      <a:solidFill>
                        <a:srgbClr val="D8DCDC"/>
                      </a:solidFill>
                      <a:prstDash val="solid"/>
                      <a:round/>
                      <a:headEnd len="sm" w="sm" type="none"/>
                      <a:tailEnd len="sm" w="sm" type="none"/>
                    </a:lnB>
                  </a:tcPr>
                </a:tc>
                <a:tc>
                  <a:txBody>
                    <a:bodyPr/>
                    <a:lstStyle/>
                    <a:p>
                      <a:pPr indent="0" lvl="0" marL="0" marR="0" rtl="0" algn="ctr">
                        <a:spcBef>
                          <a:spcPts val="0"/>
                        </a:spcBef>
                        <a:spcAft>
                          <a:spcPts val="0"/>
                        </a:spcAft>
                        <a:buNone/>
                      </a:pPr>
                      <a:r>
                        <a:rPr lang="en-US" sz="2900">
                          <a:solidFill>
                            <a:srgbClr val="3F3F3F"/>
                          </a:solidFill>
                        </a:rPr>
                        <a:t>100</a:t>
                      </a:r>
                      <a:endParaRPr/>
                    </a:p>
                  </a:txBody>
                  <a:tcPr marT="178350" marB="178350" marR="178350" marL="356675">
                    <a:lnL cap="flat" cmpd="sng" w="9525">
                      <a:solidFill>
                        <a:srgbClr val="D8DEDC"/>
                      </a:solidFill>
                      <a:prstDash val="solid"/>
                      <a:round/>
                      <a:headEnd len="sm" w="sm" type="none"/>
                      <a:tailEnd len="sm" w="sm" type="none"/>
                    </a:lnL>
                    <a:lnR cap="flat" cmpd="sng" w="9525">
                      <a:solidFill>
                        <a:srgbClr val="D8DEDC"/>
                      </a:solidFill>
                      <a:prstDash val="solid"/>
                      <a:round/>
                      <a:headEnd len="sm" w="sm" type="none"/>
                      <a:tailEnd len="sm" w="sm" type="none"/>
                    </a:lnR>
                    <a:lnT cap="flat" cmpd="sng" w="9525">
                      <a:solidFill>
                        <a:srgbClr val="D8DCDC"/>
                      </a:solidFill>
                      <a:prstDash val="solid"/>
                      <a:round/>
                      <a:headEnd len="sm" w="sm" type="none"/>
                      <a:tailEnd len="sm" w="sm" type="none"/>
                    </a:lnT>
                    <a:lnB cap="flat" cmpd="sng" w="9525">
                      <a:solidFill>
                        <a:srgbClr val="D8DCDC"/>
                      </a:solidFill>
                      <a:prstDash val="solid"/>
                      <a:round/>
                      <a:headEnd len="sm" w="sm" type="none"/>
                      <a:tailEnd len="sm" w="sm" type="none"/>
                    </a:lnB>
                  </a:tcPr>
                </a:tc>
              </a:tr>
              <a:tr h="644825">
                <a:tc>
                  <a:txBody>
                    <a:bodyPr/>
                    <a:lstStyle/>
                    <a:p>
                      <a:pPr indent="0" lvl="0" marL="0" marR="0" rtl="0" algn="l">
                        <a:spcBef>
                          <a:spcPts val="0"/>
                        </a:spcBef>
                        <a:spcAft>
                          <a:spcPts val="0"/>
                        </a:spcAft>
                        <a:buNone/>
                      </a:pPr>
                      <a:r>
                        <a:rPr lang="en-US" sz="2900">
                          <a:solidFill>
                            <a:srgbClr val="3F3F3F"/>
                          </a:solidFill>
                        </a:rPr>
                        <a:t>Modus</a:t>
                      </a:r>
                      <a:endParaRPr/>
                    </a:p>
                  </a:txBody>
                  <a:tcPr marT="178350" marB="178350" marR="178350" marL="356675">
                    <a:lnL cap="flat" cmpd="sng" w="9525">
                      <a:solidFill>
                        <a:srgbClr val="D8DCDC"/>
                      </a:solidFill>
                      <a:prstDash val="solid"/>
                      <a:round/>
                      <a:headEnd len="sm" w="sm" type="none"/>
                      <a:tailEnd len="sm" w="sm" type="none"/>
                    </a:lnL>
                    <a:lnR cap="flat" cmpd="sng" w="9525">
                      <a:solidFill>
                        <a:srgbClr val="D8DCDC"/>
                      </a:solidFill>
                      <a:prstDash val="solid"/>
                      <a:round/>
                      <a:headEnd len="sm" w="sm" type="none"/>
                      <a:tailEnd len="sm" w="sm" type="none"/>
                    </a:lnR>
                    <a:lnT cap="flat" cmpd="sng" w="9525">
                      <a:solidFill>
                        <a:srgbClr val="D8DCDC"/>
                      </a:solidFill>
                      <a:prstDash val="solid"/>
                      <a:round/>
                      <a:headEnd len="sm" w="sm" type="none"/>
                      <a:tailEnd len="sm" w="sm" type="none"/>
                    </a:lnT>
                    <a:lnB cap="flat" cmpd="sng" w="9525">
                      <a:solidFill>
                        <a:srgbClr val="D8DCDC"/>
                      </a:solidFill>
                      <a:prstDash val="solid"/>
                      <a:round/>
                      <a:headEnd len="sm" w="sm" type="none"/>
                      <a:tailEnd len="sm" w="sm" type="none"/>
                    </a:lnB>
                    <a:solidFill>
                      <a:srgbClr val="D8DEDC">
                        <a:alpha val="20000"/>
                      </a:srgbClr>
                    </a:solidFill>
                  </a:tcPr>
                </a:tc>
                <a:tc>
                  <a:txBody>
                    <a:bodyPr/>
                    <a:lstStyle/>
                    <a:p>
                      <a:pPr indent="0" lvl="0" marL="0" marR="0" rtl="0" algn="ctr">
                        <a:spcBef>
                          <a:spcPts val="0"/>
                        </a:spcBef>
                        <a:spcAft>
                          <a:spcPts val="0"/>
                        </a:spcAft>
                        <a:buNone/>
                      </a:pPr>
                      <a:r>
                        <a:rPr lang="en-US" sz="2900">
                          <a:solidFill>
                            <a:srgbClr val="3F3F3F"/>
                          </a:solidFill>
                        </a:rPr>
                        <a:t>100</a:t>
                      </a:r>
                      <a:endParaRPr/>
                    </a:p>
                  </a:txBody>
                  <a:tcPr marT="178350" marB="178350" marR="178350" marL="356675">
                    <a:lnL cap="flat" cmpd="sng" w="9525">
                      <a:solidFill>
                        <a:srgbClr val="D8DCDC"/>
                      </a:solidFill>
                      <a:prstDash val="solid"/>
                      <a:round/>
                      <a:headEnd len="sm" w="sm" type="none"/>
                      <a:tailEnd len="sm" w="sm" type="none"/>
                    </a:lnL>
                    <a:lnR cap="flat" cmpd="sng" w="9525">
                      <a:solidFill>
                        <a:srgbClr val="D8DCDC"/>
                      </a:solidFill>
                      <a:prstDash val="solid"/>
                      <a:round/>
                      <a:headEnd len="sm" w="sm" type="none"/>
                      <a:tailEnd len="sm" w="sm" type="none"/>
                    </a:lnR>
                    <a:lnT cap="flat" cmpd="sng" w="9525">
                      <a:solidFill>
                        <a:srgbClr val="D8DCDC"/>
                      </a:solidFill>
                      <a:prstDash val="solid"/>
                      <a:round/>
                      <a:headEnd len="sm" w="sm" type="none"/>
                      <a:tailEnd len="sm" w="sm" type="none"/>
                    </a:lnT>
                    <a:lnB cap="flat" cmpd="sng" w="9525">
                      <a:solidFill>
                        <a:srgbClr val="D8DCDC"/>
                      </a:solidFill>
                      <a:prstDash val="solid"/>
                      <a:round/>
                      <a:headEnd len="sm" w="sm" type="none"/>
                      <a:tailEnd len="sm" w="sm" type="none"/>
                    </a:lnB>
                    <a:solidFill>
                      <a:srgbClr val="D8DEDC">
                        <a:alpha val="20000"/>
                      </a:srgbClr>
                    </a:solidFill>
                  </a:tcPr>
                </a:tc>
              </a:tr>
            </a:tbl>
          </a:graphicData>
        </a:graphic>
      </p:graphicFrame>
      <p:pic>
        <p:nvPicPr>
          <p:cNvPr descr="Teacher" id="174" name="Google Shape;174;p7"/>
          <p:cNvPicPr preferRelativeResize="0"/>
          <p:nvPr/>
        </p:nvPicPr>
        <p:blipFill rotWithShape="1">
          <a:blip r:embed="rId3">
            <a:alphaModFix/>
          </a:blip>
          <a:srcRect b="0" l="0" r="0" t="0"/>
          <a:stretch/>
        </p:blipFill>
        <p:spPr>
          <a:xfrm>
            <a:off x="8409102" y="-568474"/>
            <a:ext cx="3781051" cy="3781051"/>
          </a:xfrm>
          <a:custGeom>
            <a:rect b="b" l="l" r="r" t="t"/>
            <a:pathLst>
              <a:path extrusionOk="0" h="5712488" w="4114800">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8"/>
          <p:cNvSpPr txBox="1"/>
          <p:nvPr>
            <p:ph type="title"/>
          </p:nvPr>
        </p:nvSpPr>
        <p:spPr>
          <a:xfrm>
            <a:off x="838200" y="365125"/>
            <a:ext cx="10515600" cy="1325563"/>
          </a:xfrm>
          <a:prstGeom prst="rect">
            <a:avLst/>
          </a:prstGeom>
          <a:solidFill>
            <a:srgbClr val="D9E5F8"/>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en-US"/>
              <a:t>01: Sales Force Training</a:t>
            </a:r>
            <a:endParaRPr/>
          </a:p>
        </p:txBody>
      </p:sp>
      <p:sp>
        <p:nvSpPr>
          <p:cNvPr id="180" name="Google Shape;180;p8"/>
          <p:cNvSpPr txBox="1"/>
          <p:nvPr>
            <p:ph idx="1" type="body"/>
          </p:nvPr>
        </p:nvSpPr>
        <p:spPr>
          <a:xfrm>
            <a:off x="838200" y="1901825"/>
            <a:ext cx="10515600" cy="4351200"/>
          </a:xfrm>
          <a:prstGeom prst="rect">
            <a:avLst/>
          </a:prstGeom>
          <a:solidFill>
            <a:srgbClr val="E8FDFF"/>
          </a:solid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b="1" lang="en-US">
                <a:latin typeface="Arial"/>
                <a:ea typeface="Arial"/>
                <a:cs typeface="Arial"/>
                <a:sym typeface="Arial"/>
              </a:rPr>
              <a:t>Methodology</a:t>
            </a:r>
            <a:endParaRPr/>
          </a:p>
          <a:p>
            <a:pPr indent="0" lvl="0" marL="0" rtl="0" algn="l">
              <a:lnSpc>
                <a:spcPct val="90000"/>
              </a:lnSpc>
              <a:spcBef>
                <a:spcPts val="1000"/>
              </a:spcBef>
              <a:spcAft>
                <a:spcPts val="0"/>
              </a:spcAft>
              <a:buClr>
                <a:schemeClr val="dk1"/>
              </a:buClr>
              <a:buSzPts val="2800"/>
              <a:buNone/>
            </a:pPr>
            <a:r>
              <a:rPr b="1" lang="en-US">
                <a:latin typeface="Arial"/>
                <a:ea typeface="Arial"/>
                <a:cs typeface="Arial"/>
                <a:sym typeface="Arial"/>
              </a:rPr>
              <a:t>2. Analisa Measures of Tendency dan Measures of Variability</a:t>
            </a:r>
            <a:endParaRPr/>
          </a:p>
          <a:p>
            <a:pPr indent="0" lvl="0" marL="4914900" rtl="0" algn="l">
              <a:lnSpc>
                <a:spcPct val="90000"/>
              </a:lnSpc>
              <a:spcBef>
                <a:spcPts val="1000"/>
              </a:spcBef>
              <a:spcAft>
                <a:spcPts val="0"/>
              </a:spcAft>
              <a:buClr>
                <a:schemeClr val="dk1"/>
              </a:buClr>
              <a:buSzPts val="2000"/>
              <a:buNone/>
            </a:pPr>
            <a:r>
              <a:t/>
            </a:r>
            <a:endParaRPr sz="2000"/>
          </a:p>
          <a:p>
            <a:pPr indent="0" lvl="0" marL="4914900" rtl="0" algn="l">
              <a:lnSpc>
                <a:spcPct val="90000"/>
              </a:lnSpc>
              <a:spcBef>
                <a:spcPts val="1000"/>
              </a:spcBef>
              <a:spcAft>
                <a:spcPts val="0"/>
              </a:spcAft>
              <a:buClr>
                <a:schemeClr val="dk1"/>
              </a:buClr>
              <a:buSzPts val="2000"/>
              <a:buNone/>
            </a:pPr>
            <a:r>
              <a:rPr lang="en-US" sz="2000"/>
              <a:t>Analisa:</a:t>
            </a:r>
            <a:endParaRPr/>
          </a:p>
          <a:p>
            <a:pPr indent="-355600" lvl="0" marL="5029200" rtl="0" algn="just">
              <a:lnSpc>
                <a:spcPct val="90000"/>
              </a:lnSpc>
              <a:spcBef>
                <a:spcPts val="1000"/>
              </a:spcBef>
              <a:spcAft>
                <a:spcPts val="0"/>
              </a:spcAft>
              <a:buSzPts val="2000"/>
              <a:buChar char="●"/>
            </a:pPr>
            <a:r>
              <a:rPr lang="en-US" sz="2000"/>
              <a:t>Data memiliki nilai Variance dan Standar Deviation yang  tinggi , </a:t>
            </a:r>
            <a:endParaRPr sz="2000"/>
          </a:p>
          <a:p>
            <a:pPr indent="-355600" lvl="0" marL="5029200" rtl="0" algn="just">
              <a:lnSpc>
                <a:spcPct val="90000"/>
              </a:lnSpc>
              <a:spcBef>
                <a:spcPts val="0"/>
              </a:spcBef>
              <a:spcAft>
                <a:spcPts val="0"/>
              </a:spcAft>
              <a:buSzPts val="2000"/>
              <a:buChar char="●"/>
            </a:pPr>
            <a:r>
              <a:rPr lang="en-US" sz="2000"/>
              <a:t>Konsentrasi persebaran data ada di antara nilai 85 sampai 120</a:t>
            </a:r>
            <a:endParaRPr/>
          </a:p>
        </p:txBody>
      </p:sp>
      <p:graphicFrame>
        <p:nvGraphicFramePr>
          <p:cNvPr id="181" name="Google Shape;181;p8"/>
          <p:cNvGraphicFramePr/>
          <p:nvPr/>
        </p:nvGraphicFramePr>
        <p:xfrm>
          <a:off x="967844" y="3071006"/>
          <a:ext cx="3000000" cy="3000000"/>
        </p:xfrm>
        <a:graphic>
          <a:graphicData uri="http://schemas.openxmlformats.org/drawingml/2006/table">
            <a:tbl>
              <a:tblPr bandRow="1" firstRow="1">
                <a:noFill/>
                <a:tableStyleId>{27E1F558-2207-48D2-94C2-1ADC998A6716}</a:tableStyleId>
              </a:tblPr>
              <a:tblGrid>
                <a:gridCol w="2294650"/>
                <a:gridCol w="2338075"/>
              </a:tblGrid>
              <a:tr h="370850">
                <a:tc gridSpan="2">
                  <a:txBody>
                    <a:bodyPr/>
                    <a:lstStyle/>
                    <a:p>
                      <a:pPr indent="0" lvl="0" marL="0" marR="0" rtl="0" algn="ctr">
                        <a:spcBef>
                          <a:spcPts val="0"/>
                        </a:spcBef>
                        <a:spcAft>
                          <a:spcPts val="0"/>
                        </a:spcAft>
                        <a:buNone/>
                      </a:pPr>
                      <a:r>
                        <a:rPr lang="en-US" sz="1800"/>
                        <a:t>Measures of Variability</a:t>
                      </a:r>
                      <a:endParaRPr/>
                    </a:p>
                  </a:txBody>
                  <a:tcPr marT="45725" marB="45725" marR="91450" marL="91450"/>
                </a:tc>
                <a:tc hMerge="1"/>
              </a:tr>
              <a:tr h="370850">
                <a:tc>
                  <a:txBody>
                    <a:bodyPr/>
                    <a:lstStyle/>
                    <a:p>
                      <a:pPr indent="0" lvl="0" marL="0" marR="0" rtl="0" algn="l">
                        <a:spcBef>
                          <a:spcPts val="0"/>
                        </a:spcBef>
                        <a:spcAft>
                          <a:spcPts val="0"/>
                        </a:spcAft>
                        <a:buNone/>
                      </a:pPr>
                      <a:r>
                        <a:rPr lang="en-US" sz="1800"/>
                        <a:t>Variance</a:t>
                      </a:r>
                      <a:endParaRPr/>
                    </a:p>
                  </a:txBody>
                  <a:tcPr marT="45725" marB="45725" marR="91450" marL="91450"/>
                </a:tc>
                <a:tc>
                  <a:txBody>
                    <a:bodyPr/>
                    <a:lstStyle/>
                    <a:p>
                      <a:pPr indent="0" lvl="0" marL="0" marR="0" rtl="0" algn="l">
                        <a:spcBef>
                          <a:spcPts val="0"/>
                        </a:spcBef>
                        <a:spcAft>
                          <a:spcPts val="0"/>
                        </a:spcAft>
                        <a:buClr>
                          <a:schemeClr val="dk1"/>
                        </a:buClr>
                        <a:buSzPts val="1800"/>
                        <a:buFont typeface="Arial"/>
                        <a:buNone/>
                      </a:pPr>
                      <a:r>
                        <a:rPr b="0" i="0" lang="en-US" sz="1800" u="none" strike="noStrike">
                          <a:latin typeface="Arial"/>
                          <a:ea typeface="Arial"/>
                          <a:cs typeface="Arial"/>
                          <a:sym typeface="Arial"/>
                        </a:rPr>
                        <a:t>972.2399999999999</a:t>
                      </a:r>
                      <a:endParaRPr/>
                    </a:p>
                  </a:txBody>
                  <a:tcPr marT="45725" marB="45725" marR="91450" marL="91450"/>
                </a:tc>
              </a:tr>
              <a:tr h="370850">
                <a:tc>
                  <a:txBody>
                    <a:bodyPr/>
                    <a:lstStyle/>
                    <a:p>
                      <a:pPr indent="0" lvl="0" marL="0" marR="0" rtl="0" algn="l">
                        <a:spcBef>
                          <a:spcPts val="0"/>
                        </a:spcBef>
                        <a:spcAft>
                          <a:spcPts val="0"/>
                        </a:spcAft>
                        <a:buNone/>
                      </a:pPr>
                      <a:r>
                        <a:rPr lang="en-US" sz="1800"/>
                        <a:t>Standar Deviation</a:t>
                      </a:r>
                      <a:endParaRPr/>
                    </a:p>
                  </a:txBody>
                  <a:tcPr marT="45725" marB="45725" marR="91450" marL="91450"/>
                </a:tc>
                <a:tc>
                  <a:txBody>
                    <a:bodyPr/>
                    <a:lstStyle/>
                    <a:p>
                      <a:pPr indent="0" lvl="0" marL="0" marR="0" rtl="0" algn="l">
                        <a:spcBef>
                          <a:spcPts val="0"/>
                        </a:spcBef>
                        <a:spcAft>
                          <a:spcPts val="0"/>
                        </a:spcAft>
                        <a:buNone/>
                      </a:pPr>
                      <a:r>
                        <a:rPr lang="en-US" sz="1800"/>
                        <a:t>31.18076330047101</a:t>
                      </a:r>
                      <a:endParaRPr/>
                    </a:p>
                  </a:txBody>
                  <a:tcPr marT="45725" marB="45725" marR="91450" marL="91450"/>
                </a:tc>
              </a:tr>
              <a:tr h="370850">
                <a:tc>
                  <a:txBody>
                    <a:bodyPr/>
                    <a:lstStyle/>
                    <a:p>
                      <a:pPr indent="0" lvl="0" marL="0" marR="0" rtl="0" algn="l">
                        <a:spcBef>
                          <a:spcPts val="0"/>
                        </a:spcBef>
                        <a:spcAft>
                          <a:spcPts val="0"/>
                        </a:spcAft>
                        <a:buNone/>
                      </a:pPr>
                      <a:r>
                        <a:rPr lang="en-US" sz="1800"/>
                        <a:t>Min</a:t>
                      </a:r>
                      <a:endParaRPr/>
                    </a:p>
                  </a:txBody>
                  <a:tcPr marT="45725" marB="45725" marR="91450" marL="91450"/>
                </a:tc>
                <a:tc>
                  <a:txBody>
                    <a:bodyPr/>
                    <a:lstStyle/>
                    <a:p>
                      <a:pPr indent="0" lvl="0" marL="0" marR="0" rtl="0" algn="l">
                        <a:spcBef>
                          <a:spcPts val="0"/>
                        </a:spcBef>
                        <a:spcAft>
                          <a:spcPts val="0"/>
                        </a:spcAft>
                        <a:buNone/>
                      </a:pPr>
                      <a:r>
                        <a:rPr lang="en-US" sz="1800"/>
                        <a:t>50</a:t>
                      </a:r>
                      <a:endParaRPr/>
                    </a:p>
                  </a:txBody>
                  <a:tcPr marT="45725" marB="45725" marR="91450" marL="91450"/>
                </a:tc>
              </a:tr>
              <a:tr h="370850">
                <a:tc>
                  <a:txBody>
                    <a:bodyPr/>
                    <a:lstStyle/>
                    <a:p>
                      <a:pPr indent="0" lvl="0" marL="0" marR="0" rtl="0" algn="l">
                        <a:spcBef>
                          <a:spcPts val="0"/>
                        </a:spcBef>
                        <a:spcAft>
                          <a:spcPts val="0"/>
                        </a:spcAft>
                        <a:buNone/>
                      </a:pPr>
                      <a:r>
                        <a:rPr lang="en-US" sz="1800"/>
                        <a:t>Max</a:t>
                      </a:r>
                      <a:endParaRPr/>
                    </a:p>
                  </a:txBody>
                  <a:tcPr marT="45725" marB="45725" marR="91450" marL="91450"/>
                </a:tc>
                <a:tc>
                  <a:txBody>
                    <a:bodyPr/>
                    <a:lstStyle/>
                    <a:p>
                      <a:pPr indent="0" lvl="0" marL="0" marR="0" rtl="0" algn="l">
                        <a:spcBef>
                          <a:spcPts val="0"/>
                        </a:spcBef>
                        <a:spcAft>
                          <a:spcPts val="0"/>
                        </a:spcAft>
                        <a:buNone/>
                      </a:pPr>
                      <a:r>
                        <a:rPr lang="en-US" sz="1800"/>
                        <a:t>150</a:t>
                      </a:r>
                      <a:endParaRPr/>
                    </a:p>
                  </a:txBody>
                  <a:tcPr marT="45725" marB="45725" marR="91450" marL="91450"/>
                </a:tc>
              </a:tr>
              <a:tr h="370850">
                <a:tc>
                  <a:txBody>
                    <a:bodyPr/>
                    <a:lstStyle/>
                    <a:p>
                      <a:pPr indent="0" lvl="0" marL="0" marR="0" rtl="0" algn="l">
                        <a:spcBef>
                          <a:spcPts val="0"/>
                        </a:spcBef>
                        <a:spcAft>
                          <a:spcPts val="0"/>
                        </a:spcAft>
                        <a:buNone/>
                      </a:pPr>
                      <a:r>
                        <a:rPr lang="en-US" sz="1800"/>
                        <a:t>Q1</a:t>
                      </a:r>
                      <a:endParaRPr/>
                    </a:p>
                  </a:txBody>
                  <a:tcPr marT="45725" marB="45725" marR="91450" marL="91450"/>
                </a:tc>
                <a:tc>
                  <a:txBody>
                    <a:bodyPr/>
                    <a:lstStyle/>
                    <a:p>
                      <a:pPr indent="0" lvl="0" marL="0" marR="0" rtl="0" algn="l">
                        <a:spcBef>
                          <a:spcPts val="0"/>
                        </a:spcBef>
                        <a:spcAft>
                          <a:spcPts val="0"/>
                        </a:spcAft>
                        <a:buNone/>
                      </a:pPr>
                      <a:r>
                        <a:rPr lang="en-US" sz="1800"/>
                        <a:t>85</a:t>
                      </a:r>
                      <a:endParaRPr/>
                    </a:p>
                  </a:txBody>
                  <a:tcPr marT="45725" marB="45725" marR="91450" marL="91450"/>
                </a:tc>
              </a:tr>
              <a:tr h="370850">
                <a:tc>
                  <a:txBody>
                    <a:bodyPr/>
                    <a:lstStyle/>
                    <a:p>
                      <a:pPr indent="0" lvl="0" marL="0" marR="0" rtl="0" algn="l">
                        <a:spcBef>
                          <a:spcPts val="0"/>
                        </a:spcBef>
                        <a:spcAft>
                          <a:spcPts val="0"/>
                        </a:spcAft>
                        <a:buNone/>
                      </a:pPr>
                      <a:r>
                        <a:rPr lang="en-US" sz="1800"/>
                        <a:t>Q2</a:t>
                      </a:r>
                      <a:endParaRPr/>
                    </a:p>
                  </a:txBody>
                  <a:tcPr marT="45725" marB="45725" marR="91450" marL="91450"/>
                </a:tc>
                <a:tc>
                  <a:txBody>
                    <a:bodyPr/>
                    <a:lstStyle/>
                    <a:p>
                      <a:pPr indent="0" lvl="0" marL="0" marR="0" rtl="0" algn="l">
                        <a:spcBef>
                          <a:spcPts val="0"/>
                        </a:spcBef>
                        <a:spcAft>
                          <a:spcPts val="0"/>
                        </a:spcAft>
                        <a:buNone/>
                      </a:pPr>
                      <a:r>
                        <a:rPr lang="en-US" sz="1800"/>
                        <a:t>100</a:t>
                      </a:r>
                      <a:endParaRPr/>
                    </a:p>
                  </a:txBody>
                  <a:tcPr marT="45725" marB="45725" marR="91450" marL="91450"/>
                </a:tc>
              </a:tr>
              <a:tr h="370850">
                <a:tc>
                  <a:txBody>
                    <a:bodyPr/>
                    <a:lstStyle/>
                    <a:p>
                      <a:pPr indent="0" lvl="0" marL="0" marR="0" rtl="0" algn="l">
                        <a:spcBef>
                          <a:spcPts val="0"/>
                        </a:spcBef>
                        <a:spcAft>
                          <a:spcPts val="0"/>
                        </a:spcAft>
                        <a:buNone/>
                      </a:pPr>
                      <a:r>
                        <a:rPr lang="en-US" sz="1800"/>
                        <a:t>Q3</a:t>
                      </a:r>
                      <a:endParaRPr/>
                    </a:p>
                  </a:txBody>
                  <a:tcPr marT="45725" marB="45725" marR="91450" marL="91450"/>
                </a:tc>
                <a:tc>
                  <a:txBody>
                    <a:bodyPr/>
                    <a:lstStyle/>
                    <a:p>
                      <a:pPr indent="0" lvl="0" marL="0" marR="0" rtl="0" algn="l">
                        <a:spcBef>
                          <a:spcPts val="0"/>
                        </a:spcBef>
                        <a:spcAft>
                          <a:spcPts val="0"/>
                        </a:spcAft>
                        <a:buNone/>
                      </a:pPr>
                      <a:r>
                        <a:rPr lang="en-US" sz="1800"/>
                        <a:t>120</a:t>
                      </a:r>
                      <a:endParaRPr/>
                    </a:p>
                  </a:txBody>
                  <a:tcPr marT="45725" marB="45725" marR="91450" marL="91450"/>
                </a:tc>
              </a:tr>
            </a:tbl>
          </a:graphicData>
        </a:graphic>
      </p:graphicFrame>
      <p:pic>
        <p:nvPicPr>
          <p:cNvPr descr="Ruler with solid fill" id="182" name="Google Shape;182;p8"/>
          <p:cNvPicPr preferRelativeResize="0"/>
          <p:nvPr/>
        </p:nvPicPr>
        <p:blipFill rotWithShape="1">
          <a:blip r:embed="rId3">
            <a:alphaModFix/>
          </a:blip>
          <a:srcRect b="0" l="0" r="0" t="0"/>
          <a:stretch/>
        </p:blipFill>
        <p:spPr>
          <a:xfrm>
            <a:off x="-8966" y="4428565"/>
            <a:ext cx="835961" cy="1149723"/>
          </a:xfrm>
          <a:prstGeom prst="rect">
            <a:avLst/>
          </a:prstGeom>
          <a:noFill/>
          <a:ln>
            <a:noFill/>
          </a:ln>
        </p:spPr>
      </p:pic>
      <p:pic>
        <p:nvPicPr>
          <p:cNvPr descr="Bar chart with solid fill" id="183" name="Google Shape;183;p8"/>
          <p:cNvPicPr preferRelativeResize="0"/>
          <p:nvPr/>
        </p:nvPicPr>
        <p:blipFill rotWithShape="1">
          <a:blip r:embed="rId4">
            <a:alphaModFix/>
          </a:blip>
          <a:srcRect b="0" l="0" r="0" t="0"/>
          <a:stretch/>
        </p:blipFill>
        <p:spPr>
          <a:xfrm>
            <a:off x="10737476" y="2241"/>
            <a:ext cx="1452282" cy="1317811"/>
          </a:xfrm>
          <a:prstGeom prst="rect">
            <a:avLst/>
          </a:prstGeom>
          <a:noFill/>
          <a:ln>
            <a:noFill/>
          </a:ln>
        </p:spPr>
      </p:pic>
      <p:pic>
        <p:nvPicPr>
          <p:cNvPr descr="Teacher" id="184" name="Google Shape;184;p8"/>
          <p:cNvPicPr preferRelativeResize="0"/>
          <p:nvPr/>
        </p:nvPicPr>
        <p:blipFill rotWithShape="1">
          <a:blip r:embed="rId5">
            <a:alphaModFix/>
          </a:blip>
          <a:srcRect b="0" l="0" r="0" t="0"/>
          <a:stretch/>
        </p:blipFill>
        <p:spPr>
          <a:xfrm>
            <a:off x="8410960" y="4033119"/>
            <a:ext cx="3785616" cy="3784523"/>
          </a:xfrm>
          <a:custGeom>
            <a:rect b="b" l="l" r="r" t="t"/>
            <a:pathLst>
              <a:path extrusionOk="0" h="5712488" w="4114800">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 name="Shape 188"/>
        <p:cNvGrpSpPr/>
        <p:nvPr/>
      </p:nvGrpSpPr>
      <p:grpSpPr>
        <a:xfrm>
          <a:off x="0" y="0"/>
          <a:ext cx="0" cy="0"/>
          <a:chOff x="0" y="0"/>
          <a:chExt cx="0" cy="0"/>
        </a:xfrm>
      </p:grpSpPr>
      <p:sp>
        <p:nvSpPr>
          <p:cNvPr id="189" name="Google Shape;189;p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0" name="Google Shape;190;p9"/>
          <p:cNvSpPr txBox="1"/>
          <p:nvPr>
            <p:ph type="title"/>
          </p:nvPr>
        </p:nvSpPr>
        <p:spPr>
          <a:xfrm>
            <a:off x="761800" y="762001"/>
            <a:ext cx="6981461" cy="1708242"/>
          </a:xfrm>
          <a:prstGeom prst="rect">
            <a:avLst/>
          </a:prstGeom>
          <a:solidFill>
            <a:srgbClr val="D9E5F8"/>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Play"/>
              <a:buNone/>
            </a:pPr>
            <a:r>
              <a:rPr b="1" lang="en-US" sz="4000"/>
              <a:t>01: Sales Force Training</a:t>
            </a:r>
            <a:endParaRPr/>
          </a:p>
        </p:txBody>
      </p:sp>
      <p:sp>
        <p:nvSpPr>
          <p:cNvPr id="191" name="Google Shape;191;p9"/>
          <p:cNvSpPr txBox="1"/>
          <p:nvPr>
            <p:ph idx="1" type="body"/>
          </p:nvPr>
        </p:nvSpPr>
        <p:spPr>
          <a:xfrm>
            <a:off x="761800" y="2470244"/>
            <a:ext cx="6992666" cy="4386158"/>
          </a:xfrm>
          <a:prstGeom prst="rect">
            <a:avLst/>
          </a:prstGeom>
          <a:solidFill>
            <a:srgbClr val="E8FDFF"/>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b="1" lang="en-US" sz="2000"/>
              <a:t>Methodology</a:t>
            </a:r>
            <a:endParaRPr/>
          </a:p>
          <a:p>
            <a:pPr indent="0" lvl="0" marL="0" rtl="0" algn="l">
              <a:lnSpc>
                <a:spcPct val="90000"/>
              </a:lnSpc>
              <a:spcBef>
                <a:spcPts val="1000"/>
              </a:spcBef>
              <a:spcAft>
                <a:spcPts val="0"/>
              </a:spcAft>
              <a:buClr>
                <a:schemeClr val="dk1"/>
              </a:buClr>
              <a:buSzPts val="2000"/>
              <a:buNone/>
            </a:pPr>
            <a:r>
              <a:rPr b="1" lang="en-US" sz="2000"/>
              <a:t>3. Menentukan Hipotesis</a:t>
            </a:r>
            <a:endParaRPr b="1" sz="2000"/>
          </a:p>
          <a:p>
            <a:pPr indent="0" lvl="0" marL="0" rtl="0" algn="l">
              <a:lnSpc>
                <a:spcPct val="90000"/>
              </a:lnSpc>
              <a:spcBef>
                <a:spcPts val="1000"/>
              </a:spcBef>
              <a:spcAft>
                <a:spcPts val="0"/>
              </a:spcAft>
              <a:buClr>
                <a:schemeClr val="dk1"/>
              </a:buClr>
              <a:buSzPts val="1700"/>
              <a:buNone/>
            </a:pPr>
            <a:r>
              <a:t/>
            </a:r>
            <a:endParaRPr sz="1700"/>
          </a:p>
          <a:p>
            <a:pPr indent="0" lvl="0" marL="0" rtl="0" algn="l">
              <a:lnSpc>
                <a:spcPct val="90000"/>
              </a:lnSpc>
              <a:spcBef>
                <a:spcPts val="1000"/>
              </a:spcBef>
              <a:spcAft>
                <a:spcPts val="0"/>
              </a:spcAft>
              <a:buClr>
                <a:schemeClr val="dk1"/>
              </a:buClr>
              <a:buSzPts val="1800"/>
              <a:buNone/>
            </a:pPr>
            <a:r>
              <a:rPr lang="en-US" sz="1800"/>
              <a:t>H0 : Penjualan rata-rata perusahaan X = $100</a:t>
            </a:r>
            <a:endParaRPr/>
          </a:p>
          <a:p>
            <a:pPr indent="0" lvl="0" marL="0" rtl="0" algn="l">
              <a:lnSpc>
                <a:spcPct val="90000"/>
              </a:lnSpc>
              <a:spcBef>
                <a:spcPts val="1000"/>
              </a:spcBef>
              <a:spcAft>
                <a:spcPts val="0"/>
              </a:spcAft>
              <a:buClr>
                <a:schemeClr val="dk1"/>
              </a:buClr>
              <a:buSzPts val="1800"/>
              <a:buNone/>
            </a:pPr>
            <a:r>
              <a:rPr lang="en-US" sz="1800"/>
              <a:t>H1 : Penjualan rata-rata perusahaan X &gt; $100</a:t>
            </a:r>
            <a:endParaRPr/>
          </a:p>
          <a:p>
            <a:pPr indent="0" lvl="0" marL="0" rtl="0" algn="l">
              <a:lnSpc>
                <a:spcPct val="90000"/>
              </a:lnSpc>
              <a:spcBef>
                <a:spcPts val="1000"/>
              </a:spcBef>
              <a:spcAft>
                <a:spcPts val="0"/>
              </a:spcAft>
              <a:buClr>
                <a:schemeClr val="dk1"/>
              </a:buClr>
              <a:buSzPts val="1800"/>
              <a:buNone/>
            </a:pPr>
            <a:r>
              <a:t/>
            </a:r>
            <a:endParaRPr sz="1800"/>
          </a:p>
          <a:p>
            <a:pPr indent="0" lvl="0" marL="0" rtl="0" algn="l">
              <a:lnSpc>
                <a:spcPct val="90000"/>
              </a:lnSpc>
              <a:spcBef>
                <a:spcPts val="1000"/>
              </a:spcBef>
              <a:spcAft>
                <a:spcPts val="0"/>
              </a:spcAft>
              <a:buClr>
                <a:schemeClr val="dk1"/>
              </a:buClr>
              <a:buSzPts val="1800"/>
              <a:buNone/>
            </a:pPr>
            <a:r>
              <a:rPr lang="en-US" sz="1800"/>
              <a:t>Note: </a:t>
            </a:r>
            <a:endParaRPr/>
          </a:p>
          <a:p>
            <a:pPr indent="0" lvl="2" marL="685800" rtl="0" algn="l">
              <a:lnSpc>
                <a:spcPct val="90000"/>
              </a:lnSpc>
              <a:spcBef>
                <a:spcPts val="500"/>
              </a:spcBef>
              <a:spcAft>
                <a:spcPts val="0"/>
              </a:spcAft>
              <a:buClr>
                <a:schemeClr val="dk1"/>
              </a:buClr>
              <a:buSzPts val="1800"/>
              <a:buNone/>
            </a:pPr>
            <a:r>
              <a:rPr lang="en-US" sz="1800"/>
              <a:t>Uji Hipotesis terkait dilakukannya Sales Force Training ini adalah menyimpulkan apakah kita akan menolak hipotesis awal (H0) dengan membuktikan Hipotesis alternatif (H1) atau sebaliknya.</a:t>
            </a:r>
            <a:endParaRPr/>
          </a:p>
        </p:txBody>
      </p:sp>
      <p:pic>
        <p:nvPicPr>
          <p:cNvPr descr="Potongan permainan tic-tac-toe besi" id="192" name="Google Shape;192;p9"/>
          <p:cNvPicPr preferRelativeResize="0"/>
          <p:nvPr/>
        </p:nvPicPr>
        <p:blipFill rotWithShape="1">
          <a:blip r:embed="rId3">
            <a:alphaModFix/>
          </a:blip>
          <a:srcRect b="0" l="14968" r="26751" t="0"/>
          <a:stretch/>
        </p:blipFill>
        <p:spPr>
          <a:xfrm>
            <a:off x="7754267" y="319"/>
            <a:ext cx="4437734" cy="6857681"/>
          </a:xfrm>
          <a:prstGeom prst="rect">
            <a:avLst/>
          </a:prstGeom>
          <a:noFill/>
          <a:ln>
            <a:noFill/>
          </a:ln>
          <a:effectLst>
            <a:outerShdw blurRad="127000" sx="99000" rotWithShape="0" algn="r" dir="10800000" dist="50800" sy="99000">
              <a:srgbClr val="000000">
                <a:alpha val="40000"/>
              </a:srgbClr>
            </a:outerShdw>
          </a:effectLst>
        </p:spPr>
      </p:pic>
      <p:pic>
        <p:nvPicPr>
          <p:cNvPr descr="Help with solid fill" id="193" name="Google Shape;193;p9"/>
          <p:cNvPicPr preferRelativeResize="0"/>
          <p:nvPr/>
        </p:nvPicPr>
        <p:blipFill rotWithShape="1">
          <a:blip r:embed="rId4">
            <a:alphaModFix/>
          </a:blip>
          <a:srcRect b="0" l="0" r="0" t="0"/>
          <a:stretch/>
        </p:blipFill>
        <p:spPr>
          <a:xfrm>
            <a:off x="2241" y="2241"/>
            <a:ext cx="914400" cy="914400"/>
          </a:xfrm>
          <a:prstGeom prst="rect">
            <a:avLst/>
          </a:prstGeom>
          <a:noFill/>
          <a:ln>
            <a:noFill/>
          </a:ln>
        </p:spPr>
      </p:pic>
      <p:pic>
        <p:nvPicPr>
          <p:cNvPr descr="Teacher" id="194" name="Google Shape;194;p9"/>
          <p:cNvPicPr preferRelativeResize="0"/>
          <p:nvPr/>
        </p:nvPicPr>
        <p:blipFill rotWithShape="1">
          <a:blip r:embed="rId5">
            <a:alphaModFix/>
          </a:blip>
          <a:srcRect b="0" l="0" r="0" t="0"/>
          <a:stretch/>
        </p:blipFill>
        <p:spPr>
          <a:xfrm>
            <a:off x="8088890" y="1709544"/>
            <a:ext cx="3781051" cy="3781051"/>
          </a:xfrm>
          <a:custGeom>
            <a:rect b="b" l="l" r="r" t="t"/>
            <a:pathLst>
              <a:path extrusionOk="0" h="5712488" w="4114800">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2024-07-21T13:44:43Z</dcterms:created>
</cp:coreProperties>
</file>